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handoutMasterIdLst>
    <p:handoutMasterId r:id="rId45"/>
  </p:handoutMasterIdLst>
  <p:sldIdLst>
    <p:sldId id="346" r:id="rId2"/>
    <p:sldId id="354" r:id="rId3"/>
    <p:sldId id="355" r:id="rId4"/>
    <p:sldId id="356" r:id="rId5"/>
    <p:sldId id="322" r:id="rId6"/>
    <p:sldId id="323" r:id="rId7"/>
    <p:sldId id="324" r:id="rId8"/>
    <p:sldId id="358" r:id="rId9"/>
    <p:sldId id="357" r:id="rId10"/>
    <p:sldId id="329" r:id="rId11"/>
    <p:sldId id="330" r:id="rId12"/>
    <p:sldId id="320" r:id="rId13"/>
    <p:sldId id="321" r:id="rId14"/>
    <p:sldId id="325" r:id="rId15"/>
    <p:sldId id="326" r:id="rId16"/>
    <p:sldId id="327" r:id="rId17"/>
    <p:sldId id="328" r:id="rId18"/>
    <p:sldId id="331" r:id="rId19"/>
    <p:sldId id="332" r:id="rId20"/>
    <p:sldId id="333" r:id="rId21"/>
    <p:sldId id="334" r:id="rId22"/>
    <p:sldId id="283" r:id="rId23"/>
    <p:sldId id="359" r:id="rId24"/>
    <p:sldId id="335" r:id="rId25"/>
    <p:sldId id="337" r:id="rId26"/>
    <p:sldId id="336" r:id="rId27"/>
    <p:sldId id="361" r:id="rId28"/>
    <p:sldId id="339" r:id="rId29"/>
    <p:sldId id="340" r:id="rId30"/>
    <p:sldId id="342" r:id="rId31"/>
    <p:sldId id="360" r:id="rId32"/>
    <p:sldId id="338" r:id="rId33"/>
    <p:sldId id="350" r:id="rId34"/>
    <p:sldId id="343" r:id="rId35"/>
    <p:sldId id="351" r:id="rId36"/>
    <p:sldId id="353" r:id="rId37"/>
    <p:sldId id="352" r:id="rId38"/>
    <p:sldId id="345" r:id="rId39"/>
    <p:sldId id="318" r:id="rId40"/>
    <p:sldId id="319" r:id="rId41"/>
    <p:sldId id="349" r:id="rId42"/>
    <p:sldId id="348" r:id="rId4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Parisien" initials="KP" lastIdx="1" clrIdx="0">
    <p:extLst>
      <p:ext uri="{19B8F6BF-5375-455C-9EA6-DF929625EA0E}">
        <p15:presenceInfo xmlns:p15="http://schemas.microsoft.com/office/powerpoint/2012/main" userId="Karen Parisi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94749" autoAdjust="0"/>
  </p:normalViewPr>
  <p:slideViewPr>
    <p:cSldViewPr snapToGrid="0">
      <p:cViewPr varScale="1">
        <p:scale>
          <a:sx n="79" d="100"/>
          <a:sy n="79" d="100"/>
        </p:scale>
        <p:origin x="114" y="696"/>
      </p:cViewPr>
      <p:guideLst/>
    </p:cSldViewPr>
  </p:slideViewPr>
  <p:notesTextViewPr>
    <p:cViewPr>
      <p:scale>
        <a:sx n="1" d="1"/>
        <a:sy n="1" d="1"/>
      </p:scale>
      <p:origin x="0" y="0"/>
    </p:cViewPr>
  </p:notesTextViewPr>
  <p:sorterViewPr>
    <p:cViewPr>
      <p:scale>
        <a:sx n="100" d="100"/>
        <a:sy n="100" d="100"/>
      </p:scale>
      <p:origin x="0" y="-4848"/>
    </p:cViewPr>
  </p:sorterViewPr>
  <p:notesViewPr>
    <p:cSldViewPr snapToGrid="0">
      <p:cViewPr varScale="1">
        <p:scale>
          <a:sx n="113" d="100"/>
          <a:sy n="113" d="100"/>
        </p:scale>
        <p:origin x="153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CC46A3BA-F37F-40A9-AE88-1B971D92BF5B}"/>
    <pc:docChg chg="modSld">
      <pc:chgData name="" userId="" providerId="" clId="Web-{CC46A3BA-F37F-40A9-AE88-1B971D92BF5B}" dt="2018-10-09T19:27:29.610" v="48" actId="20577"/>
      <pc:docMkLst>
        <pc:docMk/>
      </pc:docMkLst>
      <pc:sldChg chg="modSp">
        <pc:chgData name="" userId="" providerId="" clId="Web-{CC46A3BA-F37F-40A9-AE88-1B971D92BF5B}" dt="2018-10-09T19:24:51.110" v="32" actId="20577"/>
        <pc:sldMkLst>
          <pc:docMk/>
          <pc:sldMk cId="1097201628" sldId="347"/>
        </pc:sldMkLst>
        <pc:spChg chg="mod">
          <ac:chgData name="" userId="" providerId="" clId="Web-{CC46A3BA-F37F-40A9-AE88-1B971D92BF5B}" dt="2018-10-09T19:24:51.110" v="32" actId="20577"/>
          <ac:spMkLst>
            <pc:docMk/>
            <pc:sldMk cId="1097201628" sldId="347"/>
            <ac:spMk id="6" creationId="{00000000-0000-0000-0000-000000000000}"/>
          </ac:spMkLst>
        </pc:spChg>
      </pc:sldChg>
      <pc:sldChg chg="modSp">
        <pc:chgData name="" userId="" providerId="" clId="Web-{CC46A3BA-F37F-40A9-AE88-1B971D92BF5B}" dt="2018-10-09T19:27:29.594" v="47" actId="20577"/>
        <pc:sldMkLst>
          <pc:docMk/>
          <pc:sldMk cId="2190279567" sldId="349"/>
        </pc:sldMkLst>
        <pc:spChg chg="mod">
          <ac:chgData name="" userId="" providerId="" clId="Web-{CC46A3BA-F37F-40A9-AE88-1B971D92BF5B}" dt="2018-10-09T19:27:29.594" v="47" actId="20577"/>
          <ac:spMkLst>
            <pc:docMk/>
            <pc:sldMk cId="2190279567" sldId="349"/>
            <ac:spMk id="3" creationId="{00000000-0000-0000-0000-000000000000}"/>
          </ac:spMkLst>
        </pc:spChg>
      </pc:sldChg>
    </pc:docChg>
  </pc:docChgLst>
  <pc:docChgLst>
    <pc:chgData name="Karen Parisien" userId="S::k.parisien@utoronto.ca::f31912d7-9f71-4b19-8f2c-0b36dfbfe351" providerId="AD" clId="Web-{0EC03DA4-03DF-3FCA-1519-AC7852683BE3}"/>
    <pc:docChg chg="modSld">
      <pc:chgData name="Karen Parisien" userId="S::k.parisien@utoronto.ca::f31912d7-9f71-4b19-8f2c-0b36dfbfe351" providerId="AD" clId="Web-{0EC03DA4-03DF-3FCA-1519-AC7852683BE3}" dt="2018-08-07T10:56:48.812" v="4" actId="20577"/>
      <pc:docMkLst>
        <pc:docMk/>
      </pc:docMkLst>
      <pc:sldChg chg="modSp">
        <pc:chgData name="Karen Parisien" userId="S::k.parisien@utoronto.ca::f31912d7-9f71-4b19-8f2c-0b36dfbfe351" providerId="AD" clId="Web-{0EC03DA4-03DF-3FCA-1519-AC7852683BE3}" dt="2018-08-07T10:56:47.390" v="2" actId="20577"/>
        <pc:sldMkLst>
          <pc:docMk/>
          <pc:sldMk cId="109857222" sldId="256"/>
        </pc:sldMkLst>
        <pc:spChg chg="mod">
          <ac:chgData name="Karen Parisien" userId="S::k.parisien@utoronto.ca::f31912d7-9f71-4b19-8f2c-0b36dfbfe351" providerId="AD" clId="Web-{0EC03DA4-03DF-3FCA-1519-AC7852683BE3}" dt="2018-08-07T10:56:47.390" v="2" actId="20577"/>
          <ac:spMkLst>
            <pc:docMk/>
            <pc:sldMk cId="109857222" sldId="256"/>
            <ac:spMk id="2"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B578E4-92B0-4A55-BF55-8EF5DDC22AF4}"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A5DC39E6-3288-4FBE-B97E-F3676E4067C8}">
      <dgm:prSet phldrT="[Text]"/>
      <dgm:spPr>
        <a:solidFill>
          <a:srgbClr val="92D050"/>
        </a:solidFill>
        <a:ln>
          <a:solidFill>
            <a:srgbClr val="00B050"/>
          </a:solidFill>
        </a:ln>
      </dgm:spPr>
      <dgm:t>
        <a:bodyPr/>
        <a:lstStyle/>
        <a:p>
          <a:r>
            <a:rPr lang="en-US" dirty="0" smtClean="0"/>
            <a:t>PI or Procurement Staff</a:t>
          </a:r>
          <a:endParaRPr lang="en-US" dirty="0"/>
        </a:p>
      </dgm:t>
    </dgm:pt>
    <dgm:pt modelId="{2E1ABD25-A146-47BA-B61C-06B486ED0495}" type="parTrans" cxnId="{F99E595E-2D9E-4837-A992-A182B3CA77A5}">
      <dgm:prSet/>
      <dgm:spPr/>
      <dgm:t>
        <a:bodyPr/>
        <a:lstStyle/>
        <a:p>
          <a:endParaRPr lang="en-US"/>
        </a:p>
      </dgm:t>
    </dgm:pt>
    <dgm:pt modelId="{B9D140F9-F0DB-454B-89F6-A5DE3FEF1D9A}" type="sibTrans" cxnId="{F99E595E-2D9E-4837-A992-A182B3CA77A5}">
      <dgm:prSet/>
      <dgm:spPr/>
      <dgm:t>
        <a:bodyPr/>
        <a:lstStyle/>
        <a:p>
          <a:endParaRPr lang="en-US"/>
        </a:p>
      </dgm:t>
    </dgm:pt>
    <dgm:pt modelId="{C5EF199A-4AC3-41EE-9C10-A96DDE21563D}">
      <dgm:prSet phldrT="[Text]"/>
      <dgm:spPr/>
      <dgm:t>
        <a:bodyPr/>
        <a:lstStyle/>
        <a:p>
          <a:r>
            <a:rPr lang="en-US" dirty="0" smtClean="0"/>
            <a:t>Split wean request is submitted</a:t>
          </a:r>
          <a:endParaRPr lang="en-US" dirty="0"/>
        </a:p>
      </dgm:t>
    </dgm:pt>
    <dgm:pt modelId="{92033F34-43AB-4B89-B916-D2E2D6347BAF}" type="parTrans" cxnId="{1B5F82B3-E8A2-4B1D-8038-AFC711598424}">
      <dgm:prSet/>
      <dgm:spPr/>
      <dgm:t>
        <a:bodyPr/>
        <a:lstStyle/>
        <a:p>
          <a:endParaRPr lang="en-US"/>
        </a:p>
      </dgm:t>
    </dgm:pt>
    <dgm:pt modelId="{BDA28C44-D5A9-4958-9B65-6FD706A85360}" type="sibTrans" cxnId="{1B5F82B3-E8A2-4B1D-8038-AFC711598424}">
      <dgm:prSet/>
      <dgm:spPr/>
      <dgm:t>
        <a:bodyPr/>
        <a:lstStyle/>
        <a:p>
          <a:endParaRPr lang="en-US"/>
        </a:p>
      </dgm:t>
    </dgm:pt>
    <dgm:pt modelId="{F6848441-FC15-4F73-A71D-DB32119303ED}">
      <dgm:prSet phldrT="[Text]" phldr="1"/>
      <dgm:spPr/>
      <dgm:t>
        <a:bodyPr/>
        <a:lstStyle/>
        <a:p>
          <a:endParaRPr lang="en-US"/>
        </a:p>
      </dgm:t>
    </dgm:pt>
    <dgm:pt modelId="{8240B7DC-8E69-494A-9810-FDD29BD3D08F}" type="parTrans" cxnId="{F5AE581E-E6D0-4167-9951-53A195C2A3E5}">
      <dgm:prSet/>
      <dgm:spPr/>
      <dgm:t>
        <a:bodyPr/>
        <a:lstStyle/>
        <a:p>
          <a:endParaRPr lang="en-US"/>
        </a:p>
      </dgm:t>
    </dgm:pt>
    <dgm:pt modelId="{E757D968-2F71-42F9-981F-A7895D84101D}" type="sibTrans" cxnId="{F5AE581E-E6D0-4167-9951-53A195C2A3E5}">
      <dgm:prSet/>
      <dgm:spPr/>
      <dgm:t>
        <a:bodyPr/>
        <a:lstStyle/>
        <a:p>
          <a:endParaRPr lang="en-US"/>
        </a:p>
      </dgm:t>
    </dgm:pt>
    <dgm:pt modelId="{6D7760A7-90D8-400D-82FC-D1F79E80B787}">
      <dgm:prSet phldrT="[Text]"/>
      <dgm:spPr/>
      <dgm:t>
        <a:bodyPr/>
        <a:lstStyle/>
        <a:p>
          <a:r>
            <a:rPr lang="en-US" dirty="0" smtClean="0"/>
            <a:t>PI</a:t>
          </a:r>
          <a:endParaRPr lang="en-US" dirty="0"/>
        </a:p>
      </dgm:t>
    </dgm:pt>
    <dgm:pt modelId="{E7D0A31E-C712-4BE0-AF71-7145C52FAC51}" type="parTrans" cxnId="{824637C1-3565-480F-AEE6-4531A764D7D0}">
      <dgm:prSet/>
      <dgm:spPr/>
      <dgm:t>
        <a:bodyPr/>
        <a:lstStyle/>
        <a:p>
          <a:endParaRPr lang="en-US"/>
        </a:p>
      </dgm:t>
    </dgm:pt>
    <dgm:pt modelId="{5CF28606-DE41-42B7-BEB7-EFE0F5F7638A}" type="sibTrans" cxnId="{824637C1-3565-480F-AEE6-4531A764D7D0}">
      <dgm:prSet/>
      <dgm:spPr/>
      <dgm:t>
        <a:bodyPr/>
        <a:lstStyle/>
        <a:p>
          <a:endParaRPr lang="en-US"/>
        </a:p>
      </dgm:t>
    </dgm:pt>
    <dgm:pt modelId="{7BD518B5-1641-499A-9A5C-0845D9666DA0}">
      <dgm:prSet phldrT="[Text]"/>
      <dgm:spPr/>
      <dgm:t>
        <a:bodyPr/>
        <a:lstStyle/>
        <a:p>
          <a:r>
            <a:rPr lang="en-US" dirty="0" smtClean="0"/>
            <a:t>Places stickers on cage of wean/splits</a:t>
          </a:r>
          <a:endParaRPr lang="en-US" dirty="0"/>
        </a:p>
      </dgm:t>
    </dgm:pt>
    <dgm:pt modelId="{34AD6F7D-6DEB-4A48-9399-AA713B211619}" type="parTrans" cxnId="{ADF3E795-629A-4DD5-9C8C-146EE0E3478A}">
      <dgm:prSet/>
      <dgm:spPr/>
      <dgm:t>
        <a:bodyPr/>
        <a:lstStyle/>
        <a:p>
          <a:endParaRPr lang="en-US"/>
        </a:p>
      </dgm:t>
    </dgm:pt>
    <dgm:pt modelId="{52B020C8-1C3F-4E60-B9DB-BA8BD6C1DB9A}" type="sibTrans" cxnId="{ADF3E795-629A-4DD5-9C8C-146EE0E3478A}">
      <dgm:prSet/>
      <dgm:spPr/>
      <dgm:t>
        <a:bodyPr/>
        <a:lstStyle/>
        <a:p>
          <a:endParaRPr lang="en-US"/>
        </a:p>
      </dgm:t>
    </dgm:pt>
    <dgm:pt modelId="{BC510E5D-8E2B-4EF9-A525-40C705D2E694}">
      <dgm:prSet phldrT="[Text]"/>
      <dgm:spPr/>
      <dgm:t>
        <a:bodyPr/>
        <a:lstStyle/>
        <a:p>
          <a:r>
            <a:rPr lang="en-US" dirty="0" smtClean="0"/>
            <a:t>Fills in log sheet with activation date, source barcode, </a:t>
          </a:r>
          <a:endParaRPr lang="en-US" dirty="0"/>
        </a:p>
      </dgm:t>
    </dgm:pt>
    <dgm:pt modelId="{B754638A-548F-4FBF-8634-A648A908F614}" type="parTrans" cxnId="{56C688D6-9A14-4AFB-A92C-08FFDBCB582A}">
      <dgm:prSet/>
      <dgm:spPr/>
      <dgm:t>
        <a:bodyPr/>
        <a:lstStyle/>
        <a:p>
          <a:endParaRPr lang="en-US"/>
        </a:p>
      </dgm:t>
    </dgm:pt>
    <dgm:pt modelId="{4E8107D3-F1B3-4AD3-9597-53C0B34DC9A8}" type="sibTrans" cxnId="{56C688D6-9A14-4AFB-A92C-08FFDBCB582A}">
      <dgm:prSet/>
      <dgm:spPr/>
      <dgm:t>
        <a:bodyPr/>
        <a:lstStyle/>
        <a:p>
          <a:endParaRPr lang="en-US"/>
        </a:p>
      </dgm:t>
    </dgm:pt>
    <dgm:pt modelId="{F4C6159A-EB6F-4A31-A79E-D033FDEA8308}">
      <dgm:prSet phldrT="[Text]"/>
      <dgm:spPr/>
      <dgm:t>
        <a:bodyPr/>
        <a:lstStyle/>
        <a:p>
          <a:r>
            <a:rPr lang="en-US" dirty="0" smtClean="0"/>
            <a:t>Procurement Staff</a:t>
          </a:r>
          <a:endParaRPr lang="en-US" dirty="0"/>
        </a:p>
      </dgm:t>
    </dgm:pt>
    <dgm:pt modelId="{7E9E8096-97DB-4C6C-9013-09C500D14BCB}" type="parTrans" cxnId="{33DBF6FC-ADE0-4245-A431-BA2451AF0947}">
      <dgm:prSet/>
      <dgm:spPr/>
      <dgm:t>
        <a:bodyPr/>
        <a:lstStyle/>
        <a:p>
          <a:endParaRPr lang="en-US"/>
        </a:p>
      </dgm:t>
    </dgm:pt>
    <dgm:pt modelId="{2F2E7063-FC68-469E-8C77-3162AD7E118E}" type="sibTrans" cxnId="{33DBF6FC-ADE0-4245-A431-BA2451AF0947}">
      <dgm:prSet/>
      <dgm:spPr/>
      <dgm:t>
        <a:bodyPr/>
        <a:lstStyle/>
        <a:p>
          <a:endParaRPr lang="en-US"/>
        </a:p>
      </dgm:t>
    </dgm:pt>
    <dgm:pt modelId="{DAC04B11-735A-479A-AA8C-74DA6466254B}">
      <dgm:prSet phldrT="[Text]"/>
      <dgm:spPr/>
      <dgm:t>
        <a:bodyPr/>
        <a:lstStyle/>
        <a:p>
          <a:r>
            <a:rPr lang="en-US" dirty="0" smtClean="0"/>
            <a:t>Transcribes info from Log sheet to LARS</a:t>
          </a:r>
          <a:endParaRPr lang="en-US" dirty="0"/>
        </a:p>
      </dgm:t>
    </dgm:pt>
    <dgm:pt modelId="{D6519D37-7B92-40F1-B61D-EE0DD8BB0A9D}" type="parTrans" cxnId="{0F432BD1-53A3-4C7F-B094-77157033E761}">
      <dgm:prSet/>
      <dgm:spPr/>
      <dgm:t>
        <a:bodyPr/>
        <a:lstStyle/>
        <a:p>
          <a:endParaRPr lang="en-US"/>
        </a:p>
      </dgm:t>
    </dgm:pt>
    <dgm:pt modelId="{900F8695-9191-49DC-A7C8-C2DBBC80650B}" type="sibTrans" cxnId="{0F432BD1-53A3-4C7F-B094-77157033E761}">
      <dgm:prSet/>
      <dgm:spPr/>
      <dgm:t>
        <a:bodyPr/>
        <a:lstStyle/>
        <a:p>
          <a:endParaRPr lang="en-US"/>
        </a:p>
      </dgm:t>
    </dgm:pt>
    <dgm:pt modelId="{4E8204AC-2C60-4E0B-B401-97B3291D496B}">
      <dgm:prSet phldrT="[Text]"/>
      <dgm:spPr/>
      <dgm:t>
        <a:bodyPr/>
        <a:lstStyle/>
        <a:p>
          <a:r>
            <a:rPr lang="en-US" dirty="0" smtClean="0"/>
            <a:t>Saves info to activate new bar codes</a:t>
          </a:r>
          <a:endParaRPr lang="en-US" dirty="0"/>
        </a:p>
      </dgm:t>
    </dgm:pt>
    <dgm:pt modelId="{8BF1C2FD-9CDD-4200-86EB-1092C294418B}" type="parTrans" cxnId="{C8C2B806-F402-48A8-849D-E0041EE88EBF}">
      <dgm:prSet/>
      <dgm:spPr/>
      <dgm:t>
        <a:bodyPr/>
        <a:lstStyle/>
        <a:p>
          <a:endParaRPr lang="en-US"/>
        </a:p>
      </dgm:t>
    </dgm:pt>
    <dgm:pt modelId="{5138F4BF-7CAD-445E-A892-2D36FEA8E1C8}" type="sibTrans" cxnId="{C8C2B806-F402-48A8-849D-E0041EE88EBF}">
      <dgm:prSet/>
      <dgm:spPr/>
      <dgm:t>
        <a:bodyPr/>
        <a:lstStyle/>
        <a:p>
          <a:endParaRPr lang="en-US"/>
        </a:p>
      </dgm:t>
    </dgm:pt>
    <dgm:pt modelId="{DF30FF94-CA32-462C-A467-D1737D78CB77}">
      <dgm:prSet/>
      <dgm:spPr/>
      <dgm:t>
        <a:bodyPr/>
        <a:lstStyle/>
        <a:p>
          <a:r>
            <a:rPr lang="en-US" dirty="0" smtClean="0"/>
            <a:t>Procurement Staff</a:t>
          </a:r>
          <a:endParaRPr lang="en-US" dirty="0"/>
        </a:p>
      </dgm:t>
    </dgm:pt>
    <dgm:pt modelId="{CCA51DA9-F522-4C1C-B408-9CDF47F585F5}" type="parTrans" cxnId="{43EEAC8D-CF26-454B-81C5-5AAAB68C62EE}">
      <dgm:prSet/>
      <dgm:spPr/>
      <dgm:t>
        <a:bodyPr/>
        <a:lstStyle/>
        <a:p>
          <a:endParaRPr lang="en-US"/>
        </a:p>
      </dgm:t>
    </dgm:pt>
    <dgm:pt modelId="{1E11C0F1-BF21-4D05-82A6-B6C96E82A26D}" type="sibTrans" cxnId="{43EEAC8D-CF26-454B-81C5-5AAAB68C62EE}">
      <dgm:prSet/>
      <dgm:spPr/>
      <dgm:t>
        <a:bodyPr/>
        <a:lstStyle/>
        <a:p>
          <a:endParaRPr lang="en-US"/>
        </a:p>
      </dgm:t>
    </dgm:pt>
    <dgm:pt modelId="{23B6A8DF-6A01-4409-AFAA-4BC4D2222770}">
      <dgm:prSet/>
      <dgm:spPr/>
      <dgm:t>
        <a:bodyPr/>
        <a:lstStyle/>
        <a:p>
          <a:r>
            <a:rPr lang="en-US" dirty="0" smtClean="0"/>
            <a:t>Approves split/wean request</a:t>
          </a:r>
          <a:endParaRPr lang="en-US" dirty="0"/>
        </a:p>
      </dgm:t>
    </dgm:pt>
    <dgm:pt modelId="{8DACB036-07A0-4B74-8692-2F1F297E41B8}" type="parTrans" cxnId="{620B5246-B771-475C-8341-AFDD69E704D1}">
      <dgm:prSet/>
      <dgm:spPr/>
      <dgm:t>
        <a:bodyPr/>
        <a:lstStyle/>
        <a:p>
          <a:endParaRPr lang="en-US"/>
        </a:p>
      </dgm:t>
    </dgm:pt>
    <dgm:pt modelId="{4ED3670F-C821-4E5D-BF98-09D18E9706B0}" type="sibTrans" cxnId="{620B5246-B771-475C-8341-AFDD69E704D1}">
      <dgm:prSet/>
      <dgm:spPr/>
      <dgm:t>
        <a:bodyPr/>
        <a:lstStyle/>
        <a:p>
          <a:endParaRPr lang="en-US"/>
        </a:p>
      </dgm:t>
    </dgm:pt>
    <dgm:pt modelId="{0F6890C8-8D22-43C3-83FD-F53C7F2C9444}">
      <dgm:prSet/>
      <dgm:spPr/>
      <dgm:t>
        <a:bodyPr/>
        <a:lstStyle/>
        <a:p>
          <a:r>
            <a:rPr lang="en-US" dirty="0" smtClean="0"/>
            <a:t>Prints Log Sheet &amp; stickers and provides to PI</a:t>
          </a:r>
          <a:endParaRPr lang="en-US" dirty="0"/>
        </a:p>
      </dgm:t>
    </dgm:pt>
    <dgm:pt modelId="{927D5BD7-DDFB-4FAD-9202-72813105111F}" type="parTrans" cxnId="{5881F54C-8E39-4762-A068-24F037B40D21}">
      <dgm:prSet/>
      <dgm:spPr/>
      <dgm:t>
        <a:bodyPr/>
        <a:lstStyle/>
        <a:p>
          <a:endParaRPr lang="en-US"/>
        </a:p>
      </dgm:t>
    </dgm:pt>
    <dgm:pt modelId="{8FCB579E-C028-42AF-9860-3A22A3F9DA1B}" type="sibTrans" cxnId="{5881F54C-8E39-4762-A068-24F037B40D21}">
      <dgm:prSet/>
      <dgm:spPr/>
      <dgm:t>
        <a:bodyPr/>
        <a:lstStyle/>
        <a:p>
          <a:endParaRPr lang="en-US"/>
        </a:p>
      </dgm:t>
    </dgm:pt>
    <dgm:pt modelId="{C18ABCF7-933B-4FF6-B25A-6386BAFEF559}">
      <dgm:prSet phldrT="[Text]"/>
      <dgm:spPr/>
      <dgm:t>
        <a:bodyPr/>
        <a:lstStyle/>
        <a:p>
          <a:r>
            <a:rPr lang="en-US" dirty="0" smtClean="0"/>
            <a:t>Prints cage cards to replace stickers</a:t>
          </a:r>
          <a:endParaRPr lang="en-US" dirty="0"/>
        </a:p>
      </dgm:t>
    </dgm:pt>
    <dgm:pt modelId="{FE275844-C99C-45AE-AAD4-F1BFCF628A9E}" type="parTrans" cxnId="{84DB01A9-3752-4182-9024-819C52C11718}">
      <dgm:prSet/>
      <dgm:spPr/>
      <dgm:t>
        <a:bodyPr/>
        <a:lstStyle/>
        <a:p>
          <a:endParaRPr lang="en-US"/>
        </a:p>
      </dgm:t>
    </dgm:pt>
    <dgm:pt modelId="{E2700427-7671-4161-A5CD-EB2829D2A013}" type="sibTrans" cxnId="{84DB01A9-3752-4182-9024-819C52C11718}">
      <dgm:prSet/>
      <dgm:spPr/>
      <dgm:t>
        <a:bodyPr/>
        <a:lstStyle/>
        <a:p>
          <a:endParaRPr lang="en-US"/>
        </a:p>
      </dgm:t>
    </dgm:pt>
    <dgm:pt modelId="{D33BD6E2-DD82-4FB8-80C8-1DBC6B636BB2}" type="pres">
      <dgm:prSet presAssocID="{B4B578E4-92B0-4A55-BF55-8EF5DDC22AF4}" presName="Name0" presStyleCnt="0">
        <dgm:presLayoutVars>
          <dgm:dir/>
          <dgm:animLvl val="lvl"/>
          <dgm:resizeHandles val="exact"/>
        </dgm:presLayoutVars>
      </dgm:prSet>
      <dgm:spPr/>
      <dgm:t>
        <a:bodyPr/>
        <a:lstStyle/>
        <a:p>
          <a:endParaRPr lang="en-US"/>
        </a:p>
      </dgm:t>
    </dgm:pt>
    <dgm:pt modelId="{C94D60BE-EE28-469A-9B69-DB7382E2507C}" type="pres">
      <dgm:prSet presAssocID="{B4B578E4-92B0-4A55-BF55-8EF5DDC22AF4}" presName="tSp" presStyleCnt="0"/>
      <dgm:spPr/>
    </dgm:pt>
    <dgm:pt modelId="{47576688-919C-4B2B-BF58-038D2DDDEDF8}" type="pres">
      <dgm:prSet presAssocID="{B4B578E4-92B0-4A55-BF55-8EF5DDC22AF4}" presName="bSp" presStyleCnt="0"/>
      <dgm:spPr/>
    </dgm:pt>
    <dgm:pt modelId="{8C3B68B0-08DF-49A5-BD56-0898C9E71B81}" type="pres">
      <dgm:prSet presAssocID="{B4B578E4-92B0-4A55-BF55-8EF5DDC22AF4}" presName="process" presStyleCnt="0"/>
      <dgm:spPr/>
    </dgm:pt>
    <dgm:pt modelId="{D8F85C1B-2E92-4542-BF49-409ACA35D5F4}" type="pres">
      <dgm:prSet presAssocID="{A5DC39E6-3288-4FBE-B97E-F3676E4067C8}" presName="composite1" presStyleCnt="0"/>
      <dgm:spPr/>
    </dgm:pt>
    <dgm:pt modelId="{32D473B5-6867-4041-B3F0-7F2A0C66F293}" type="pres">
      <dgm:prSet presAssocID="{A5DC39E6-3288-4FBE-B97E-F3676E4067C8}" presName="dummyNode1" presStyleLbl="node1" presStyleIdx="0" presStyleCnt="4"/>
      <dgm:spPr/>
    </dgm:pt>
    <dgm:pt modelId="{6037EA87-A0F3-49A0-A31F-A298CA498F54}" type="pres">
      <dgm:prSet presAssocID="{A5DC39E6-3288-4FBE-B97E-F3676E4067C8}" presName="childNode1" presStyleLbl="bgAcc1" presStyleIdx="0" presStyleCnt="4">
        <dgm:presLayoutVars>
          <dgm:bulletEnabled val="1"/>
        </dgm:presLayoutVars>
      </dgm:prSet>
      <dgm:spPr/>
      <dgm:t>
        <a:bodyPr/>
        <a:lstStyle/>
        <a:p>
          <a:endParaRPr lang="en-US"/>
        </a:p>
      </dgm:t>
    </dgm:pt>
    <dgm:pt modelId="{EA703A24-C5D1-4874-9CA8-E677707854D0}" type="pres">
      <dgm:prSet presAssocID="{A5DC39E6-3288-4FBE-B97E-F3676E4067C8}" presName="childNode1tx" presStyleLbl="bgAcc1" presStyleIdx="0" presStyleCnt="4">
        <dgm:presLayoutVars>
          <dgm:bulletEnabled val="1"/>
        </dgm:presLayoutVars>
      </dgm:prSet>
      <dgm:spPr/>
      <dgm:t>
        <a:bodyPr/>
        <a:lstStyle/>
        <a:p>
          <a:endParaRPr lang="en-US"/>
        </a:p>
      </dgm:t>
    </dgm:pt>
    <dgm:pt modelId="{51208B3D-47CA-438C-AD16-6F6DED40AD71}" type="pres">
      <dgm:prSet presAssocID="{A5DC39E6-3288-4FBE-B97E-F3676E4067C8}" presName="parentNode1" presStyleLbl="node1" presStyleIdx="0" presStyleCnt="4">
        <dgm:presLayoutVars>
          <dgm:chMax val="1"/>
          <dgm:bulletEnabled val="1"/>
        </dgm:presLayoutVars>
      </dgm:prSet>
      <dgm:spPr/>
      <dgm:t>
        <a:bodyPr/>
        <a:lstStyle/>
        <a:p>
          <a:endParaRPr lang="en-US"/>
        </a:p>
      </dgm:t>
    </dgm:pt>
    <dgm:pt modelId="{20EBB586-53A2-4BF9-89A4-861B8CF99472}" type="pres">
      <dgm:prSet presAssocID="{A5DC39E6-3288-4FBE-B97E-F3676E4067C8}" presName="connSite1" presStyleCnt="0"/>
      <dgm:spPr/>
    </dgm:pt>
    <dgm:pt modelId="{BD9B2F45-C600-498D-B18B-A650D9F8CE76}" type="pres">
      <dgm:prSet presAssocID="{B9D140F9-F0DB-454B-89F6-A5DE3FEF1D9A}" presName="Name9" presStyleLbl="sibTrans2D1" presStyleIdx="0" presStyleCnt="3"/>
      <dgm:spPr/>
      <dgm:t>
        <a:bodyPr/>
        <a:lstStyle/>
        <a:p>
          <a:endParaRPr lang="en-US"/>
        </a:p>
      </dgm:t>
    </dgm:pt>
    <dgm:pt modelId="{5D22CE68-243F-42F9-AC07-246F9D3DAFFE}" type="pres">
      <dgm:prSet presAssocID="{DF30FF94-CA32-462C-A467-D1737D78CB77}" presName="composite2" presStyleCnt="0"/>
      <dgm:spPr/>
    </dgm:pt>
    <dgm:pt modelId="{3CADD3C7-53BC-4398-BFBD-3715A38595E3}" type="pres">
      <dgm:prSet presAssocID="{DF30FF94-CA32-462C-A467-D1737D78CB77}" presName="dummyNode2" presStyleLbl="node1" presStyleIdx="0" presStyleCnt="4"/>
      <dgm:spPr/>
    </dgm:pt>
    <dgm:pt modelId="{9E21D00B-E4BB-467C-853C-A341A1AB5BC2}" type="pres">
      <dgm:prSet presAssocID="{DF30FF94-CA32-462C-A467-D1737D78CB77}" presName="childNode2" presStyleLbl="bgAcc1" presStyleIdx="1" presStyleCnt="4" custLinFactNeighborX="-4085" custLinFactNeighborY="-707">
        <dgm:presLayoutVars>
          <dgm:bulletEnabled val="1"/>
        </dgm:presLayoutVars>
      </dgm:prSet>
      <dgm:spPr/>
      <dgm:t>
        <a:bodyPr/>
        <a:lstStyle/>
        <a:p>
          <a:endParaRPr lang="en-US"/>
        </a:p>
      </dgm:t>
    </dgm:pt>
    <dgm:pt modelId="{C282949C-9788-440F-BC54-264D532B9B8D}" type="pres">
      <dgm:prSet presAssocID="{DF30FF94-CA32-462C-A467-D1737D78CB77}" presName="childNode2tx" presStyleLbl="bgAcc1" presStyleIdx="1" presStyleCnt="4">
        <dgm:presLayoutVars>
          <dgm:bulletEnabled val="1"/>
        </dgm:presLayoutVars>
      </dgm:prSet>
      <dgm:spPr/>
      <dgm:t>
        <a:bodyPr/>
        <a:lstStyle/>
        <a:p>
          <a:endParaRPr lang="en-US"/>
        </a:p>
      </dgm:t>
    </dgm:pt>
    <dgm:pt modelId="{6B60C6C9-D2CF-4C91-BEBE-B06405320FC6}" type="pres">
      <dgm:prSet presAssocID="{DF30FF94-CA32-462C-A467-D1737D78CB77}" presName="parentNode2" presStyleLbl="node1" presStyleIdx="1" presStyleCnt="4">
        <dgm:presLayoutVars>
          <dgm:chMax val="0"/>
          <dgm:bulletEnabled val="1"/>
        </dgm:presLayoutVars>
      </dgm:prSet>
      <dgm:spPr/>
      <dgm:t>
        <a:bodyPr/>
        <a:lstStyle/>
        <a:p>
          <a:endParaRPr lang="en-US"/>
        </a:p>
      </dgm:t>
    </dgm:pt>
    <dgm:pt modelId="{99D35F4F-DF0E-49EB-B1CD-B2A6C07033F4}" type="pres">
      <dgm:prSet presAssocID="{DF30FF94-CA32-462C-A467-D1737D78CB77}" presName="connSite2" presStyleCnt="0"/>
      <dgm:spPr/>
    </dgm:pt>
    <dgm:pt modelId="{60F18314-42F0-4BDC-83AB-4DE24B164BE1}" type="pres">
      <dgm:prSet presAssocID="{1E11C0F1-BF21-4D05-82A6-B6C96E82A26D}" presName="Name18" presStyleLbl="sibTrans2D1" presStyleIdx="1" presStyleCnt="3"/>
      <dgm:spPr/>
      <dgm:t>
        <a:bodyPr/>
        <a:lstStyle/>
        <a:p>
          <a:endParaRPr lang="en-US"/>
        </a:p>
      </dgm:t>
    </dgm:pt>
    <dgm:pt modelId="{5C3F64F1-190B-4675-AD22-F302CA3A0A61}" type="pres">
      <dgm:prSet presAssocID="{6D7760A7-90D8-400D-82FC-D1F79E80B787}" presName="composite1" presStyleCnt="0"/>
      <dgm:spPr/>
    </dgm:pt>
    <dgm:pt modelId="{2A37ED22-27AF-4ECD-A7D3-1C280D66D786}" type="pres">
      <dgm:prSet presAssocID="{6D7760A7-90D8-400D-82FC-D1F79E80B787}" presName="dummyNode1" presStyleLbl="node1" presStyleIdx="1" presStyleCnt="4"/>
      <dgm:spPr/>
    </dgm:pt>
    <dgm:pt modelId="{E14F80C9-C4EB-4141-828D-229F43213029}" type="pres">
      <dgm:prSet presAssocID="{6D7760A7-90D8-400D-82FC-D1F79E80B787}" presName="childNode1" presStyleLbl="bgAcc1" presStyleIdx="2" presStyleCnt="4">
        <dgm:presLayoutVars>
          <dgm:bulletEnabled val="1"/>
        </dgm:presLayoutVars>
      </dgm:prSet>
      <dgm:spPr/>
      <dgm:t>
        <a:bodyPr/>
        <a:lstStyle/>
        <a:p>
          <a:endParaRPr lang="en-US"/>
        </a:p>
      </dgm:t>
    </dgm:pt>
    <dgm:pt modelId="{869142FE-A603-4E24-9A81-2503E72228C9}" type="pres">
      <dgm:prSet presAssocID="{6D7760A7-90D8-400D-82FC-D1F79E80B787}" presName="childNode1tx" presStyleLbl="bgAcc1" presStyleIdx="2" presStyleCnt="4">
        <dgm:presLayoutVars>
          <dgm:bulletEnabled val="1"/>
        </dgm:presLayoutVars>
      </dgm:prSet>
      <dgm:spPr/>
      <dgm:t>
        <a:bodyPr/>
        <a:lstStyle/>
        <a:p>
          <a:endParaRPr lang="en-US"/>
        </a:p>
      </dgm:t>
    </dgm:pt>
    <dgm:pt modelId="{A4749890-E7A4-4EB4-859D-B0383D233A99}" type="pres">
      <dgm:prSet presAssocID="{6D7760A7-90D8-400D-82FC-D1F79E80B787}" presName="parentNode1" presStyleLbl="node1" presStyleIdx="2" presStyleCnt="4" custLinFactNeighborX="1969" custLinFactNeighborY="-3301">
        <dgm:presLayoutVars>
          <dgm:chMax val="1"/>
          <dgm:bulletEnabled val="1"/>
        </dgm:presLayoutVars>
      </dgm:prSet>
      <dgm:spPr/>
      <dgm:t>
        <a:bodyPr/>
        <a:lstStyle/>
        <a:p>
          <a:endParaRPr lang="en-US"/>
        </a:p>
      </dgm:t>
    </dgm:pt>
    <dgm:pt modelId="{0FBB3111-6F59-4820-AD9F-873027EA92E8}" type="pres">
      <dgm:prSet presAssocID="{6D7760A7-90D8-400D-82FC-D1F79E80B787}" presName="connSite1" presStyleCnt="0"/>
      <dgm:spPr/>
    </dgm:pt>
    <dgm:pt modelId="{A95646C1-1361-4E33-87E4-9CEE90F76A43}" type="pres">
      <dgm:prSet presAssocID="{5CF28606-DE41-42B7-BEB7-EFE0F5F7638A}" presName="Name9" presStyleLbl="sibTrans2D1" presStyleIdx="2" presStyleCnt="3"/>
      <dgm:spPr/>
      <dgm:t>
        <a:bodyPr/>
        <a:lstStyle/>
        <a:p>
          <a:endParaRPr lang="en-US"/>
        </a:p>
      </dgm:t>
    </dgm:pt>
    <dgm:pt modelId="{DB57249D-D69C-4665-98A3-04CAEBF79B96}" type="pres">
      <dgm:prSet presAssocID="{F4C6159A-EB6F-4A31-A79E-D033FDEA8308}" presName="composite2" presStyleCnt="0"/>
      <dgm:spPr/>
    </dgm:pt>
    <dgm:pt modelId="{E86EE7C7-4A44-48E6-AC0E-2279F319490A}" type="pres">
      <dgm:prSet presAssocID="{F4C6159A-EB6F-4A31-A79E-D033FDEA8308}" presName="dummyNode2" presStyleLbl="node1" presStyleIdx="2" presStyleCnt="4"/>
      <dgm:spPr/>
    </dgm:pt>
    <dgm:pt modelId="{538B0009-7AEF-4457-8C62-B65B08E1AFAF}" type="pres">
      <dgm:prSet presAssocID="{F4C6159A-EB6F-4A31-A79E-D033FDEA8308}" presName="childNode2" presStyleLbl="bgAcc1" presStyleIdx="3" presStyleCnt="4" custScaleY="92323">
        <dgm:presLayoutVars>
          <dgm:bulletEnabled val="1"/>
        </dgm:presLayoutVars>
      </dgm:prSet>
      <dgm:spPr/>
      <dgm:t>
        <a:bodyPr/>
        <a:lstStyle/>
        <a:p>
          <a:endParaRPr lang="en-US"/>
        </a:p>
      </dgm:t>
    </dgm:pt>
    <dgm:pt modelId="{480485EE-7E1B-4582-9E42-FE8C0C124C6A}" type="pres">
      <dgm:prSet presAssocID="{F4C6159A-EB6F-4A31-A79E-D033FDEA8308}" presName="childNode2tx" presStyleLbl="bgAcc1" presStyleIdx="3" presStyleCnt="4">
        <dgm:presLayoutVars>
          <dgm:bulletEnabled val="1"/>
        </dgm:presLayoutVars>
      </dgm:prSet>
      <dgm:spPr/>
      <dgm:t>
        <a:bodyPr/>
        <a:lstStyle/>
        <a:p>
          <a:endParaRPr lang="en-US"/>
        </a:p>
      </dgm:t>
    </dgm:pt>
    <dgm:pt modelId="{2BC159FD-ABA3-47BB-945F-DD78045A5C27}" type="pres">
      <dgm:prSet presAssocID="{F4C6159A-EB6F-4A31-A79E-D033FDEA8308}" presName="parentNode2" presStyleLbl="node1" presStyleIdx="3" presStyleCnt="4" custScaleY="104578">
        <dgm:presLayoutVars>
          <dgm:chMax val="0"/>
          <dgm:bulletEnabled val="1"/>
        </dgm:presLayoutVars>
      </dgm:prSet>
      <dgm:spPr/>
      <dgm:t>
        <a:bodyPr/>
        <a:lstStyle/>
        <a:p>
          <a:endParaRPr lang="en-US"/>
        </a:p>
      </dgm:t>
    </dgm:pt>
    <dgm:pt modelId="{19563F23-48EE-4AB3-9D0B-442BF892E272}" type="pres">
      <dgm:prSet presAssocID="{F4C6159A-EB6F-4A31-A79E-D033FDEA8308}" presName="connSite2" presStyleCnt="0"/>
      <dgm:spPr/>
    </dgm:pt>
  </dgm:ptLst>
  <dgm:cxnLst>
    <dgm:cxn modelId="{56C688D6-9A14-4AFB-A92C-08FFDBCB582A}" srcId="{6D7760A7-90D8-400D-82FC-D1F79E80B787}" destId="{BC510E5D-8E2B-4EF9-A525-40C705D2E694}" srcOrd="1" destOrd="0" parTransId="{B754638A-548F-4FBF-8634-A648A908F614}" sibTransId="{4E8107D3-F1B3-4AD3-9597-53C0B34DC9A8}"/>
    <dgm:cxn modelId="{A00DE16B-0047-460F-942E-0D505DB5A795}" type="presOf" srcId="{C5EF199A-4AC3-41EE-9C10-A96DDE21563D}" destId="{6037EA87-A0F3-49A0-A31F-A298CA498F54}" srcOrd="0" destOrd="0" presId="urn:microsoft.com/office/officeart/2005/8/layout/hProcess4"/>
    <dgm:cxn modelId="{CCA651A6-CFD7-43E6-84FD-CA2175E48B38}" type="presOf" srcId="{DF30FF94-CA32-462C-A467-D1737D78CB77}" destId="{6B60C6C9-D2CF-4C91-BEBE-B06405320FC6}" srcOrd="0" destOrd="0" presId="urn:microsoft.com/office/officeart/2005/8/layout/hProcess4"/>
    <dgm:cxn modelId="{0F432BD1-53A3-4C7F-B094-77157033E761}" srcId="{F4C6159A-EB6F-4A31-A79E-D033FDEA8308}" destId="{DAC04B11-735A-479A-AA8C-74DA6466254B}" srcOrd="0" destOrd="0" parTransId="{D6519D37-7B92-40F1-B61D-EE0DD8BB0A9D}" sibTransId="{900F8695-9191-49DC-A7C8-C2DBBC80650B}"/>
    <dgm:cxn modelId="{84DB01A9-3752-4182-9024-819C52C11718}" srcId="{F4C6159A-EB6F-4A31-A79E-D033FDEA8308}" destId="{C18ABCF7-933B-4FF6-B25A-6386BAFEF559}" srcOrd="2" destOrd="0" parTransId="{FE275844-C99C-45AE-AAD4-F1BFCF628A9E}" sibTransId="{E2700427-7671-4161-A5CD-EB2829D2A013}"/>
    <dgm:cxn modelId="{C8C2B806-F402-48A8-849D-E0041EE88EBF}" srcId="{F4C6159A-EB6F-4A31-A79E-D033FDEA8308}" destId="{4E8204AC-2C60-4E0B-B401-97B3291D496B}" srcOrd="1" destOrd="0" parTransId="{8BF1C2FD-9CDD-4200-86EB-1092C294418B}" sibTransId="{5138F4BF-7CAD-445E-A892-2D36FEA8E1C8}"/>
    <dgm:cxn modelId="{E6EB08AD-575C-4D08-8979-AFDE4E82A467}" type="presOf" srcId="{C18ABCF7-933B-4FF6-B25A-6386BAFEF559}" destId="{480485EE-7E1B-4582-9E42-FE8C0C124C6A}" srcOrd="1" destOrd="2" presId="urn:microsoft.com/office/officeart/2005/8/layout/hProcess4"/>
    <dgm:cxn modelId="{1956ED6C-0B61-4F25-B3FD-3B77EEC669FD}" type="presOf" srcId="{23B6A8DF-6A01-4409-AFAA-4BC4D2222770}" destId="{C282949C-9788-440F-BC54-264D532B9B8D}" srcOrd="1" destOrd="0" presId="urn:microsoft.com/office/officeart/2005/8/layout/hProcess4"/>
    <dgm:cxn modelId="{1A2BFCF7-FFC5-49B9-A85E-0F57938B242B}" type="presOf" srcId="{DAC04B11-735A-479A-AA8C-74DA6466254B}" destId="{480485EE-7E1B-4582-9E42-FE8C0C124C6A}" srcOrd="1" destOrd="0" presId="urn:microsoft.com/office/officeart/2005/8/layout/hProcess4"/>
    <dgm:cxn modelId="{F3BDF9CC-CD7D-49CD-9EA7-C384E35A0A07}" type="presOf" srcId="{F4C6159A-EB6F-4A31-A79E-D033FDEA8308}" destId="{2BC159FD-ABA3-47BB-945F-DD78045A5C27}" srcOrd="0" destOrd="0" presId="urn:microsoft.com/office/officeart/2005/8/layout/hProcess4"/>
    <dgm:cxn modelId="{620B5246-B771-475C-8341-AFDD69E704D1}" srcId="{DF30FF94-CA32-462C-A467-D1737D78CB77}" destId="{23B6A8DF-6A01-4409-AFAA-4BC4D2222770}" srcOrd="0" destOrd="0" parTransId="{8DACB036-07A0-4B74-8692-2F1F297E41B8}" sibTransId="{4ED3670F-C821-4E5D-BF98-09D18E9706B0}"/>
    <dgm:cxn modelId="{AB0592CA-4169-46BA-A555-27E676FF8887}" type="presOf" srcId="{DAC04B11-735A-479A-AA8C-74DA6466254B}" destId="{538B0009-7AEF-4457-8C62-B65B08E1AFAF}" srcOrd="0" destOrd="0" presId="urn:microsoft.com/office/officeart/2005/8/layout/hProcess4"/>
    <dgm:cxn modelId="{824637C1-3565-480F-AEE6-4531A764D7D0}" srcId="{B4B578E4-92B0-4A55-BF55-8EF5DDC22AF4}" destId="{6D7760A7-90D8-400D-82FC-D1F79E80B787}" srcOrd="2" destOrd="0" parTransId="{E7D0A31E-C712-4BE0-AF71-7145C52FAC51}" sibTransId="{5CF28606-DE41-42B7-BEB7-EFE0F5F7638A}"/>
    <dgm:cxn modelId="{5E9F559C-818D-4E49-9EC7-9189AEA18A22}" type="presOf" srcId="{C18ABCF7-933B-4FF6-B25A-6386BAFEF559}" destId="{538B0009-7AEF-4457-8C62-B65B08E1AFAF}" srcOrd="0" destOrd="2" presId="urn:microsoft.com/office/officeart/2005/8/layout/hProcess4"/>
    <dgm:cxn modelId="{F5AE581E-E6D0-4167-9951-53A195C2A3E5}" srcId="{A5DC39E6-3288-4FBE-B97E-F3676E4067C8}" destId="{F6848441-FC15-4F73-A71D-DB32119303ED}" srcOrd="1" destOrd="0" parTransId="{8240B7DC-8E69-494A-9810-FDD29BD3D08F}" sibTransId="{E757D968-2F71-42F9-981F-A7895D84101D}"/>
    <dgm:cxn modelId="{00700FF3-D0A7-4A4C-9BEC-9EBA8D892DE0}" type="presOf" srcId="{6D7760A7-90D8-400D-82FC-D1F79E80B787}" destId="{A4749890-E7A4-4EB4-859D-B0383D233A99}" srcOrd="0" destOrd="0" presId="urn:microsoft.com/office/officeart/2005/8/layout/hProcess4"/>
    <dgm:cxn modelId="{E1F109C9-9DD0-4022-91F6-0154D401DE70}" type="presOf" srcId="{F6848441-FC15-4F73-A71D-DB32119303ED}" destId="{EA703A24-C5D1-4874-9CA8-E677707854D0}" srcOrd="1" destOrd="1" presId="urn:microsoft.com/office/officeart/2005/8/layout/hProcess4"/>
    <dgm:cxn modelId="{D82ACE5E-8604-4856-A811-C45A08173E7C}" type="presOf" srcId="{BC510E5D-8E2B-4EF9-A525-40C705D2E694}" destId="{E14F80C9-C4EB-4141-828D-229F43213029}" srcOrd="0" destOrd="1" presId="urn:microsoft.com/office/officeart/2005/8/layout/hProcess4"/>
    <dgm:cxn modelId="{6D93EFEB-3081-407A-830B-6272C007DF47}" type="presOf" srcId="{0F6890C8-8D22-43C3-83FD-F53C7F2C9444}" destId="{C282949C-9788-440F-BC54-264D532B9B8D}" srcOrd="1" destOrd="1" presId="urn:microsoft.com/office/officeart/2005/8/layout/hProcess4"/>
    <dgm:cxn modelId="{F99E595E-2D9E-4837-A992-A182B3CA77A5}" srcId="{B4B578E4-92B0-4A55-BF55-8EF5DDC22AF4}" destId="{A5DC39E6-3288-4FBE-B97E-F3676E4067C8}" srcOrd="0" destOrd="0" parTransId="{2E1ABD25-A146-47BA-B61C-06B486ED0495}" sibTransId="{B9D140F9-F0DB-454B-89F6-A5DE3FEF1D9A}"/>
    <dgm:cxn modelId="{1B5F82B3-E8A2-4B1D-8038-AFC711598424}" srcId="{A5DC39E6-3288-4FBE-B97E-F3676E4067C8}" destId="{C5EF199A-4AC3-41EE-9C10-A96DDE21563D}" srcOrd="0" destOrd="0" parTransId="{92033F34-43AB-4B89-B916-D2E2D6347BAF}" sibTransId="{BDA28C44-D5A9-4958-9B65-6FD706A85360}"/>
    <dgm:cxn modelId="{FF2D8AB7-C761-47AD-B427-CE6A8A4C9188}" type="presOf" srcId="{BC510E5D-8E2B-4EF9-A525-40C705D2E694}" destId="{869142FE-A603-4E24-9A81-2503E72228C9}" srcOrd="1" destOrd="1" presId="urn:microsoft.com/office/officeart/2005/8/layout/hProcess4"/>
    <dgm:cxn modelId="{33DBF6FC-ADE0-4245-A431-BA2451AF0947}" srcId="{B4B578E4-92B0-4A55-BF55-8EF5DDC22AF4}" destId="{F4C6159A-EB6F-4A31-A79E-D033FDEA8308}" srcOrd="3" destOrd="0" parTransId="{7E9E8096-97DB-4C6C-9013-09C500D14BCB}" sibTransId="{2F2E7063-FC68-469E-8C77-3162AD7E118E}"/>
    <dgm:cxn modelId="{A043882A-4716-4704-B50C-58E454E02EC4}" type="presOf" srcId="{0F6890C8-8D22-43C3-83FD-F53C7F2C9444}" destId="{9E21D00B-E4BB-467C-853C-A341A1AB5BC2}" srcOrd="0" destOrd="1" presId="urn:microsoft.com/office/officeart/2005/8/layout/hProcess4"/>
    <dgm:cxn modelId="{A4EDDC17-ADAD-4B8F-9B4B-8E93073E39F4}" type="presOf" srcId="{C5EF199A-4AC3-41EE-9C10-A96DDE21563D}" destId="{EA703A24-C5D1-4874-9CA8-E677707854D0}" srcOrd="1" destOrd="0" presId="urn:microsoft.com/office/officeart/2005/8/layout/hProcess4"/>
    <dgm:cxn modelId="{17F9A8F9-01AE-4959-B5DD-7FA079956030}" type="presOf" srcId="{23B6A8DF-6A01-4409-AFAA-4BC4D2222770}" destId="{9E21D00B-E4BB-467C-853C-A341A1AB5BC2}" srcOrd="0" destOrd="0" presId="urn:microsoft.com/office/officeart/2005/8/layout/hProcess4"/>
    <dgm:cxn modelId="{018B0393-5F4E-4C73-B59B-8E2343574016}" type="presOf" srcId="{F6848441-FC15-4F73-A71D-DB32119303ED}" destId="{6037EA87-A0F3-49A0-A31F-A298CA498F54}" srcOrd="0" destOrd="1" presId="urn:microsoft.com/office/officeart/2005/8/layout/hProcess4"/>
    <dgm:cxn modelId="{ADF3E795-629A-4DD5-9C8C-146EE0E3478A}" srcId="{6D7760A7-90D8-400D-82FC-D1F79E80B787}" destId="{7BD518B5-1641-499A-9A5C-0845D9666DA0}" srcOrd="0" destOrd="0" parTransId="{34AD6F7D-6DEB-4A48-9399-AA713B211619}" sibTransId="{52B020C8-1C3F-4E60-B9DB-BA8BD6C1DB9A}"/>
    <dgm:cxn modelId="{FC3DC03E-893A-4415-96A1-F5480DF50A99}" type="presOf" srcId="{5CF28606-DE41-42B7-BEB7-EFE0F5F7638A}" destId="{A95646C1-1361-4E33-87E4-9CEE90F76A43}" srcOrd="0" destOrd="0" presId="urn:microsoft.com/office/officeart/2005/8/layout/hProcess4"/>
    <dgm:cxn modelId="{8A3016B5-E8FB-42CB-BBA2-934F97AC1065}" type="presOf" srcId="{B9D140F9-F0DB-454B-89F6-A5DE3FEF1D9A}" destId="{BD9B2F45-C600-498D-B18B-A650D9F8CE76}" srcOrd="0" destOrd="0" presId="urn:microsoft.com/office/officeart/2005/8/layout/hProcess4"/>
    <dgm:cxn modelId="{A424545B-BBBD-4C9A-BA10-F23A91CEDEB0}" type="presOf" srcId="{7BD518B5-1641-499A-9A5C-0845D9666DA0}" destId="{869142FE-A603-4E24-9A81-2503E72228C9}" srcOrd="1" destOrd="0" presId="urn:microsoft.com/office/officeart/2005/8/layout/hProcess4"/>
    <dgm:cxn modelId="{2D80FE2F-9BFF-4991-A417-2936EF0B9EDC}" type="presOf" srcId="{4E8204AC-2C60-4E0B-B401-97B3291D496B}" destId="{538B0009-7AEF-4457-8C62-B65B08E1AFAF}" srcOrd="0" destOrd="1" presId="urn:microsoft.com/office/officeart/2005/8/layout/hProcess4"/>
    <dgm:cxn modelId="{F622C500-098A-4B38-8D02-9C557D476BC2}" type="presOf" srcId="{A5DC39E6-3288-4FBE-B97E-F3676E4067C8}" destId="{51208B3D-47CA-438C-AD16-6F6DED40AD71}" srcOrd="0" destOrd="0" presId="urn:microsoft.com/office/officeart/2005/8/layout/hProcess4"/>
    <dgm:cxn modelId="{871B9DE3-DEA0-41F6-AFCD-FD3A9C0808A9}" type="presOf" srcId="{1E11C0F1-BF21-4D05-82A6-B6C96E82A26D}" destId="{60F18314-42F0-4BDC-83AB-4DE24B164BE1}" srcOrd="0" destOrd="0" presId="urn:microsoft.com/office/officeart/2005/8/layout/hProcess4"/>
    <dgm:cxn modelId="{5881F54C-8E39-4762-A068-24F037B40D21}" srcId="{DF30FF94-CA32-462C-A467-D1737D78CB77}" destId="{0F6890C8-8D22-43C3-83FD-F53C7F2C9444}" srcOrd="1" destOrd="0" parTransId="{927D5BD7-DDFB-4FAD-9202-72813105111F}" sibTransId="{8FCB579E-C028-42AF-9860-3A22A3F9DA1B}"/>
    <dgm:cxn modelId="{39C3549C-B80E-4E60-8458-AA6CB07CD132}" type="presOf" srcId="{4E8204AC-2C60-4E0B-B401-97B3291D496B}" destId="{480485EE-7E1B-4582-9E42-FE8C0C124C6A}" srcOrd="1" destOrd="1" presId="urn:microsoft.com/office/officeart/2005/8/layout/hProcess4"/>
    <dgm:cxn modelId="{120022B8-BA16-4394-8B53-1D2E8636D142}" type="presOf" srcId="{7BD518B5-1641-499A-9A5C-0845D9666DA0}" destId="{E14F80C9-C4EB-4141-828D-229F43213029}" srcOrd="0" destOrd="0" presId="urn:microsoft.com/office/officeart/2005/8/layout/hProcess4"/>
    <dgm:cxn modelId="{E2A34F71-BADF-4B75-9DCA-98A66F43E08D}" type="presOf" srcId="{B4B578E4-92B0-4A55-BF55-8EF5DDC22AF4}" destId="{D33BD6E2-DD82-4FB8-80C8-1DBC6B636BB2}" srcOrd="0" destOrd="0" presId="urn:microsoft.com/office/officeart/2005/8/layout/hProcess4"/>
    <dgm:cxn modelId="{43EEAC8D-CF26-454B-81C5-5AAAB68C62EE}" srcId="{B4B578E4-92B0-4A55-BF55-8EF5DDC22AF4}" destId="{DF30FF94-CA32-462C-A467-D1737D78CB77}" srcOrd="1" destOrd="0" parTransId="{CCA51DA9-F522-4C1C-B408-9CDF47F585F5}" sibTransId="{1E11C0F1-BF21-4D05-82A6-B6C96E82A26D}"/>
    <dgm:cxn modelId="{463E8051-5374-47B2-9998-F2245C79EF3E}" type="presParOf" srcId="{D33BD6E2-DD82-4FB8-80C8-1DBC6B636BB2}" destId="{C94D60BE-EE28-469A-9B69-DB7382E2507C}" srcOrd="0" destOrd="0" presId="urn:microsoft.com/office/officeart/2005/8/layout/hProcess4"/>
    <dgm:cxn modelId="{A8614EE2-E35D-42A6-A549-DFC3B8AB0D32}" type="presParOf" srcId="{D33BD6E2-DD82-4FB8-80C8-1DBC6B636BB2}" destId="{47576688-919C-4B2B-BF58-038D2DDDEDF8}" srcOrd="1" destOrd="0" presId="urn:microsoft.com/office/officeart/2005/8/layout/hProcess4"/>
    <dgm:cxn modelId="{7416D5DB-7385-4AD2-A08A-ABF6C90B7E16}" type="presParOf" srcId="{D33BD6E2-DD82-4FB8-80C8-1DBC6B636BB2}" destId="{8C3B68B0-08DF-49A5-BD56-0898C9E71B81}" srcOrd="2" destOrd="0" presId="urn:microsoft.com/office/officeart/2005/8/layout/hProcess4"/>
    <dgm:cxn modelId="{B57CE029-62D4-4752-ABFC-67EFD3DE52CF}" type="presParOf" srcId="{8C3B68B0-08DF-49A5-BD56-0898C9E71B81}" destId="{D8F85C1B-2E92-4542-BF49-409ACA35D5F4}" srcOrd="0" destOrd="0" presId="urn:microsoft.com/office/officeart/2005/8/layout/hProcess4"/>
    <dgm:cxn modelId="{627CF389-8832-4BB0-B390-E3AA2AFAFA52}" type="presParOf" srcId="{D8F85C1B-2E92-4542-BF49-409ACA35D5F4}" destId="{32D473B5-6867-4041-B3F0-7F2A0C66F293}" srcOrd="0" destOrd="0" presId="urn:microsoft.com/office/officeart/2005/8/layout/hProcess4"/>
    <dgm:cxn modelId="{2A826543-514E-4FB8-AE35-8E13B3E77B5E}" type="presParOf" srcId="{D8F85C1B-2E92-4542-BF49-409ACA35D5F4}" destId="{6037EA87-A0F3-49A0-A31F-A298CA498F54}" srcOrd="1" destOrd="0" presId="urn:microsoft.com/office/officeart/2005/8/layout/hProcess4"/>
    <dgm:cxn modelId="{B9615712-8359-47C6-B196-50BA8C11C690}" type="presParOf" srcId="{D8F85C1B-2E92-4542-BF49-409ACA35D5F4}" destId="{EA703A24-C5D1-4874-9CA8-E677707854D0}" srcOrd="2" destOrd="0" presId="urn:microsoft.com/office/officeart/2005/8/layout/hProcess4"/>
    <dgm:cxn modelId="{8CA83B57-56EF-4F11-98AA-82E193B464EC}" type="presParOf" srcId="{D8F85C1B-2E92-4542-BF49-409ACA35D5F4}" destId="{51208B3D-47CA-438C-AD16-6F6DED40AD71}" srcOrd="3" destOrd="0" presId="urn:microsoft.com/office/officeart/2005/8/layout/hProcess4"/>
    <dgm:cxn modelId="{E2B117BC-2141-42B0-9BE0-4E76F2EE483C}" type="presParOf" srcId="{D8F85C1B-2E92-4542-BF49-409ACA35D5F4}" destId="{20EBB586-53A2-4BF9-89A4-861B8CF99472}" srcOrd="4" destOrd="0" presId="urn:microsoft.com/office/officeart/2005/8/layout/hProcess4"/>
    <dgm:cxn modelId="{B533FDF1-8EBD-45FD-88FB-E8C84D0638CF}" type="presParOf" srcId="{8C3B68B0-08DF-49A5-BD56-0898C9E71B81}" destId="{BD9B2F45-C600-498D-B18B-A650D9F8CE76}" srcOrd="1" destOrd="0" presId="urn:microsoft.com/office/officeart/2005/8/layout/hProcess4"/>
    <dgm:cxn modelId="{A94F52D7-C8E8-40AD-9B7C-5230C99E6AEE}" type="presParOf" srcId="{8C3B68B0-08DF-49A5-BD56-0898C9E71B81}" destId="{5D22CE68-243F-42F9-AC07-246F9D3DAFFE}" srcOrd="2" destOrd="0" presId="urn:microsoft.com/office/officeart/2005/8/layout/hProcess4"/>
    <dgm:cxn modelId="{824FF1C2-677D-4E5E-B1CD-0D5F7739A673}" type="presParOf" srcId="{5D22CE68-243F-42F9-AC07-246F9D3DAFFE}" destId="{3CADD3C7-53BC-4398-BFBD-3715A38595E3}" srcOrd="0" destOrd="0" presId="urn:microsoft.com/office/officeart/2005/8/layout/hProcess4"/>
    <dgm:cxn modelId="{E32D7970-5D2B-4542-8C2E-E2C0C522958C}" type="presParOf" srcId="{5D22CE68-243F-42F9-AC07-246F9D3DAFFE}" destId="{9E21D00B-E4BB-467C-853C-A341A1AB5BC2}" srcOrd="1" destOrd="0" presId="urn:microsoft.com/office/officeart/2005/8/layout/hProcess4"/>
    <dgm:cxn modelId="{D694A61F-921F-4F5C-8476-B4B4D5A36F31}" type="presParOf" srcId="{5D22CE68-243F-42F9-AC07-246F9D3DAFFE}" destId="{C282949C-9788-440F-BC54-264D532B9B8D}" srcOrd="2" destOrd="0" presId="urn:microsoft.com/office/officeart/2005/8/layout/hProcess4"/>
    <dgm:cxn modelId="{C4FFF493-4BE9-42EA-87D9-9A0F760DEFFF}" type="presParOf" srcId="{5D22CE68-243F-42F9-AC07-246F9D3DAFFE}" destId="{6B60C6C9-D2CF-4C91-BEBE-B06405320FC6}" srcOrd="3" destOrd="0" presId="urn:microsoft.com/office/officeart/2005/8/layout/hProcess4"/>
    <dgm:cxn modelId="{218B8258-8D5D-469B-AE46-818722BF53BD}" type="presParOf" srcId="{5D22CE68-243F-42F9-AC07-246F9D3DAFFE}" destId="{99D35F4F-DF0E-49EB-B1CD-B2A6C07033F4}" srcOrd="4" destOrd="0" presId="urn:microsoft.com/office/officeart/2005/8/layout/hProcess4"/>
    <dgm:cxn modelId="{F124956F-8C4C-400A-B411-40C7E0F7DD7C}" type="presParOf" srcId="{8C3B68B0-08DF-49A5-BD56-0898C9E71B81}" destId="{60F18314-42F0-4BDC-83AB-4DE24B164BE1}" srcOrd="3" destOrd="0" presId="urn:microsoft.com/office/officeart/2005/8/layout/hProcess4"/>
    <dgm:cxn modelId="{C79AF75A-A420-4BD9-BA0B-AE0062E117C1}" type="presParOf" srcId="{8C3B68B0-08DF-49A5-BD56-0898C9E71B81}" destId="{5C3F64F1-190B-4675-AD22-F302CA3A0A61}" srcOrd="4" destOrd="0" presId="urn:microsoft.com/office/officeart/2005/8/layout/hProcess4"/>
    <dgm:cxn modelId="{A6BB8FFE-A2BF-45EF-A111-EE3BD19C2850}" type="presParOf" srcId="{5C3F64F1-190B-4675-AD22-F302CA3A0A61}" destId="{2A37ED22-27AF-4ECD-A7D3-1C280D66D786}" srcOrd="0" destOrd="0" presId="urn:microsoft.com/office/officeart/2005/8/layout/hProcess4"/>
    <dgm:cxn modelId="{FD70B151-9363-4709-BAB9-AE519AB78E5F}" type="presParOf" srcId="{5C3F64F1-190B-4675-AD22-F302CA3A0A61}" destId="{E14F80C9-C4EB-4141-828D-229F43213029}" srcOrd="1" destOrd="0" presId="urn:microsoft.com/office/officeart/2005/8/layout/hProcess4"/>
    <dgm:cxn modelId="{6B5A630B-4D30-4302-A1DE-6DA57B162C19}" type="presParOf" srcId="{5C3F64F1-190B-4675-AD22-F302CA3A0A61}" destId="{869142FE-A603-4E24-9A81-2503E72228C9}" srcOrd="2" destOrd="0" presId="urn:microsoft.com/office/officeart/2005/8/layout/hProcess4"/>
    <dgm:cxn modelId="{637C6B16-DA8F-4CC8-9081-38CA5D9A4740}" type="presParOf" srcId="{5C3F64F1-190B-4675-AD22-F302CA3A0A61}" destId="{A4749890-E7A4-4EB4-859D-B0383D233A99}" srcOrd="3" destOrd="0" presId="urn:microsoft.com/office/officeart/2005/8/layout/hProcess4"/>
    <dgm:cxn modelId="{CD77863B-5DD4-431C-9C87-A6EC3CB5587D}" type="presParOf" srcId="{5C3F64F1-190B-4675-AD22-F302CA3A0A61}" destId="{0FBB3111-6F59-4820-AD9F-873027EA92E8}" srcOrd="4" destOrd="0" presId="urn:microsoft.com/office/officeart/2005/8/layout/hProcess4"/>
    <dgm:cxn modelId="{D7708E81-6490-41C3-9D9F-DC8FBC394DF2}" type="presParOf" srcId="{8C3B68B0-08DF-49A5-BD56-0898C9E71B81}" destId="{A95646C1-1361-4E33-87E4-9CEE90F76A43}" srcOrd="5" destOrd="0" presId="urn:microsoft.com/office/officeart/2005/8/layout/hProcess4"/>
    <dgm:cxn modelId="{E3D917E5-9423-4A00-B893-1D14B5CAFD39}" type="presParOf" srcId="{8C3B68B0-08DF-49A5-BD56-0898C9E71B81}" destId="{DB57249D-D69C-4665-98A3-04CAEBF79B96}" srcOrd="6" destOrd="0" presId="urn:microsoft.com/office/officeart/2005/8/layout/hProcess4"/>
    <dgm:cxn modelId="{56A88A51-9B90-45DD-9CB6-E455081750F2}" type="presParOf" srcId="{DB57249D-D69C-4665-98A3-04CAEBF79B96}" destId="{E86EE7C7-4A44-48E6-AC0E-2279F319490A}" srcOrd="0" destOrd="0" presId="urn:microsoft.com/office/officeart/2005/8/layout/hProcess4"/>
    <dgm:cxn modelId="{672B84D7-76BC-42A2-8BA4-7404C3E401AE}" type="presParOf" srcId="{DB57249D-D69C-4665-98A3-04CAEBF79B96}" destId="{538B0009-7AEF-4457-8C62-B65B08E1AFAF}" srcOrd="1" destOrd="0" presId="urn:microsoft.com/office/officeart/2005/8/layout/hProcess4"/>
    <dgm:cxn modelId="{E97F5EAA-F717-4A9A-B8DE-0A75D64F37CE}" type="presParOf" srcId="{DB57249D-D69C-4665-98A3-04CAEBF79B96}" destId="{480485EE-7E1B-4582-9E42-FE8C0C124C6A}" srcOrd="2" destOrd="0" presId="urn:microsoft.com/office/officeart/2005/8/layout/hProcess4"/>
    <dgm:cxn modelId="{70EA85AF-F210-4E23-AFEF-64E9436E7CDE}" type="presParOf" srcId="{DB57249D-D69C-4665-98A3-04CAEBF79B96}" destId="{2BC159FD-ABA3-47BB-945F-DD78045A5C27}" srcOrd="3" destOrd="0" presId="urn:microsoft.com/office/officeart/2005/8/layout/hProcess4"/>
    <dgm:cxn modelId="{D83E56E2-2E00-4049-BD7C-1FEAA72E7B43}" type="presParOf" srcId="{DB57249D-D69C-4665-98A3-04CAEBF79B96}" destId="{19563F23-48EE-4AB3-9D0B-442BF892E272}"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7EA87-A0F3-49A0-A31F-A298CA498F54}">
      <dsp:nvSpPr>
        <dsp:cNvPr id="0" name=""/>
        <dsp:cNvSpPr/>
      </dsp:nvSpPr>
      <dsp:spPr>
        <a:xfrm>
          <a:off x="385" y="2014431"/>
          <a:ext cx="1685037" cy="138980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Split wean request is submitted</a:t>
          </a:r>
          <a:endParaRPr lang="en-US" sz="1000" kern="1200" dirty="0"/>
        </a:p>
        <a:p>
          <a:pPr marL="57150" lvl="1" indent="-57150" algn="l" defTabSz="444500">
            <a:lnSpc>
              <a:spcPct val="90000"/>
            </a:lnSpc>
            <a:spcBef>
              <a:spcPct val="0"/>
            </a:spcBef>
            <a:spcAft>
              <a:spcPct val="15000"/>
            </a:spcAft>
            <a:buChar char="••"/>
          </a:pPr>
          <a:endParaRPr lang="en-US" sz="1000" kern="1200"/>
        </a:p>
      </dsp:txBody>
      <dsp:txXfrm>
        <a:off x="32368" y="2046414"/>
        <a:ext cx="1621071" cy="1028022"/>
      </dsp:txXfrm>
    </dsp:sp>
    <dsp:sp modelId="{BD9B2F45-C600-498D-B18B-A650D9F8CE76}">
      <dsp:nvSpPr>
        <dsp:cNvPr id="0" name=""/>
        <dsp:cNvSpPr/>
      </dsp:nvSpPr>
      <dsp:spPr>
        <a:xfrm>
          <a:off x="969771" y="2471774"/>
          <a:ext cx="1672587" cy="1672587"/>
        </a:xfrm>
        <a:prstGeom prst="leftCircularArrow">
          <a:avLst>
            <a:gd name="adj1" fmla="val 2671"/>
            <a:gd name="adj2" fmla="val 324976"/>
            <a:gd name="adj3" fmla="val 2075835"/>
            <a:gd name="adj4" fmla="val 8999838"/>
            <a:gd name="adj5" fmla="val 311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208B3D-47CA-438C-AD16-6F6DED40AD71}">
      <dsp:nvSpPr>
        <dsp:cNvPr id="0" name=""/>
        <dsp:cNvSpPr/>
      </dsp:nvSpPr>
      <dsp:spPr>
        <a:xfrm>
          <a:off x="374837" y="3106420"/>
          <a:ext cx="1497810" cy="595630"/>
        </a:xfrm>
        <a:prstGeom prst="roundRect">
          <a:avLst>
            <a:gd name="adj" fmla="val 10000"/>
          </a:avLst>
        </a:prstGeom>
        <a:solidFill>
          <a:srgbClr val="92D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PI or Procurement Staff</a:t>
          </a:r>
          <a:endParaRPr lang="en-US" sz="1300" kern="1200" dirty="0"/>
        </a:p>
      </dsp:txBody>
      <dsp:txXfrm>
        <a:off x="392282" y="3123865"/>
        <a:ext cx="1462920" cy="560740"/>
      </dsp:txXfrm>
    </dsp:sp>
    <dsp:sp modelId="{9E21D00B-E4BB-467C-853C-A341A1AB5BC2}">
      <dsp:nvSpPr>
        <dsp:cNvPr id="0" name=""/>
        <dsp:cNvSpPr/>
      </dsp:nvSpPr>
      <dsp:spPr>
        <a:xfrm>
          <a:off x="2016539" y="2004605"/>
          <a:ext cx="1685037" cy="138980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Approves split/wean request</a:t>
          </a:r>
          <a:endParaRPr lang="en-US" sz="1000" kern="1200" dirty="0"/>
        </a:p>
        <a:p>
          <a:pPr marL="57150" lvl="1" indent="-57150" algn="l" defTabSz="444500">
            <a:lnSpc>
              <a:spcPct val="90000"/>
            </a:lnSpc>
            <a:spcBef>
              <a:spcPct val="0"/>
            </a:spcBef>
            <a:spcAft>
              <a:spcPct val="15000"/>
            </a:spcAft>
            <a:buChar char="••"/>
          </a:pPr>
          <a:r>
            <a:rPr lang="en-US" sz="1000" kern="1200" dirty="0" smtClean="0"/>
            <a:t>Prints Log Sheet &amp; stickers and provides to PI</a:t>
          </a:r>
          <a:endParaRPr lang="en-US" sz="1000" kern="1200" dirty="0"/>
        </a:p>
      </dsp:txBody>
      <dsp:txXfrm>
        <a:off x="2048522" y="2334403"/>
        <a:ext cx="1621071" cy="1028022"/>
      </dsp:txXfrm>
    </dsp:sp>
    <dsp:sp modelId="{60F18314-42F0-4BDC-83AB-4DE24B164BE1}">
      <dsp:nvSpPr>
        <dsp:cNvPr id="0" name=""/>
        <dsp:cNvSpPr/>
      </dsp:nvSpPr>
      <dsp:spPr>
        <a:xfrm>
          <a:off x="3038365" y="1194884"/>
          <a:ext cx="1967016" cy="1967016"/>
        </a:xfrm>
        <a:prstGeom prst="circularArrow">
          <a:avLst>
            <a:gd name="adj1" fmla="val 2271"/>
            <a:gd name="adj2" fmla="val 273786"/>
            <a:gd name="adj3" fmla="val 19550703"/>
            <a:gd name="adj4" fmla="val 12575511"/>
            <a:gd name="adj5" fmla="val 265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60C6C9-D2CF-4C91-BEBE-B06405320FC6}">
      <dsp:nvSpPr>
        <dsp:cNvPr id="0" name=""/>
        <dsp:cNvSpPr/>
      </dsp:nvSpPr>
      <dsp:spPr>
        <a:xfrm>
          <a:off x="2459826" y="1716616"/>
          <a:ext cx="1497810" cy="5956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Procurement Staff</a:t>
          </a:r>
          <a:endParaRPr lang="en-US" sz="1300" kern="1200" dirty="0"/>
        </a:p>
      </dsp:txBody>
      <dsp:txXfrm>
        <a:off x="2477271" y="1734061"/>
        <a:ext cx="1462920" cy="560740"/>
      </dsp:txXfrm>
    </dsp:sp>
    <dsp:sp modelId="{E14F80C9-C4EB-4141-828D-229F43213029}">
      <dsp:nvSpPr>
        <dsp:cNvPr id="0" name=""/>
        <dsp:cNvSpPr/>
      </dsp:nvSpPr>
      <dsp:spPr>
        <a:xfrm>
          <a:off x="4170362" y="2014431"/>
          <a:ext cx="1685037" cy="138980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Places stickers on cage of wean/splits</a:t>
          </a:r>
          <a:endParaRPr lang="en-US" sz="1000" kern="1200" dirty="0"/>
        </a:p>
        <a:p>
          <a:pPr marL="57150" lvl="1" indent="-57150" algn="l" defTabSz="444500">
            <a:lnSpc>
              <a:spcPct val="90000"/>
            </a:lnSpc>
            <a:spcBef>
              <a:spcPct val="0"/>
            </a:spcBef>
            <a:spcAft>
              <a:spcPct val="15000"/>
            </a:spcAft>
            <a:buChar char="••"/>
          </a:pPr>
          <a:r>
            <a:rPr lang="en-US" sz="1000" kern="1200" dirty="0" smtClean="0"/>
            <a:t>Fills in log sheet with activation date, source barcode, </a:t>
          </a:r>
          <a:endParaRPr lang="en-US" sz="1000" kern="1200" dirty="0"/>
        </a:p>
      </dsp:txBody>
      <dsp:txXfrm>
        <a:off x="4202345" y="2046414"/>
        <a:ext cx="1621071" cy="1028022"/>
      </dsp:txXfrm>
    </dsp:sp>
    <dsp:sp modelId="{A95646C1-1361-4E33-87E4-9CEE90F76A43}">
      <dsp:nvSpPr>
        <dsp:cNvPr id="0" name=""/>
        <dsp:cNvSpPr/>
      </dsp:nvSpPr>
      <dsp:spPr>
        <a:xfrm>
          <a:off x="5176267" y="2435976"/>
          <a:ext cx="1718060" cy="1718060"/>
        </a:xfrm>
        <a:prstGeom prst="leftCircularArrow">
          <a:avLst>
            <a:gd name="adj1" fmla="val 2600"/>
            <a:gd name="adj2" fmla="val 315855"/>
            <a:gd name="adj3" fmla="val 2154078"/>
            <a:gd name="adj4" fmla="val 9087202"/>
            <a:gd name="adj5" fmla="val 303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749890-E7A4-4EB4-859D-B0383D233A99}">
      <dsp:nvSpPr>
        <dsp:cNvPr id="0" name=""/>
        <dsp:cNvSpPr/>
      </dsp:nvSpPr>
      <dsp:spPr>
        <a:xfrm>
          <a:off x="4574307" y="3086758"/>
          <a:ext cx="1497810" cy="5956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PI</a:t>
          </a:r>
          <a:endParaRPr lang="en-US" sz="1300" kern="1200" dirty="0"/>
        </a:p>
      </dsp:txBody>
      <dsp:txXfrm>
        <a:off x="4591752" y="3104203"/>
        <a:ext cx="1462920" cy="560740"/>
      </dsp:txXfrm>
    </dsp:sp>
    <dsp:sp modelId="{538B0009-7AEF-4457-8C62-B65B08E1AFAF}">
      <dsp:nvSpPr>
        <dsp:cNvPr id="0" name=""/>
        <dsp:cNvSpPr/>
      </dsp:nvSpPr>
      <dsp:spPr>
        <a:xfrm>
          <a:off x="6255351" y="2074596"/>
          <a:ext cx="1685037" cy="12831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Transcribes info from Log sheet to LARS</a:t>
          </a:r>
          <a:endParaRPr lang="en-US" sz="1000" kern="1200" dirty="0"/>
        </a:p>
        <a:p>
          <a:pPr marL="57150" lvl="1" indent="-57150" algn="l" defTabSz="444500">
            <a:lnSpc>
              <a:spcPct val="90000"/>
            </a:lnSpc>
            <a:spcBef>
              <a:spcPct val="0"/>
            </a:spcBef>
            <a:spcAft>
              <a:spcPct val="15000"/>
            </a:spcAft>
            <a:buChar char="••"/>
          </a:pPr>
          <a:r>
            <a:rPr lang="en-US" sz="1000" kern="1200" dirty="0" smtClean="0"/>
            <a:t>Saves info to activate new bar codes</a:t>
          </a:r>
          <a:endParaRPr lang="en-US" sz="1000" kern="1200" dirty="0"/>
        </a:p>
        <a:p>
          <a:pPr marL="57150" lvl="1" indent="-57150" algn="l" defTabSz="444500">
            <a:lnSpc>
              <a:spcPct val="90000"/>
            </a:lnSpc>
            <a:spcBef>
              <a:spcPct val="0"/>
            </a:spcBef>
            <a:spcAft>
              <a:spcPct val="15000"/>
            </a:spcAft>
            <a:buChar char="••"/>
          </a:pPr>
          <a:r>
            <a:rPr lang="en-US" sz="1000" kern="1200" dirty="0" smtClean="0"/>
            <a:t>Prints cage cards to replace stickers</a:t>
          </a:r>
          <a:endParaRPr lang="en-US" sz="1000" kern="1200" dirty="0"/>
        </a:p>
      </dsp:txBody>
      <dsp:txXfrm>
        <a:off x="6284879" y="2379076"/>
        <a:ext cx="1625981" cy="949100"/>
      </dsp:txXfrm>
    </dsp:sp>
    <dsp:sp modelId="{2BC159FD-ABA3-47BB-945F-DD78045A5C27}">
      <dsp:nvSpPr>
        <dsp:cNvPr id="0" name=""/>
        <dsp:cNvSpPr/>
      </dsp:nvSpPr>
      <dsp:spPr>
        <a:xfrm>
          <a:off x="6629803" y="1709799"/>
          <a:ext cx="1497810" cy="6228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Procurement Staff</a:t>
          </a:r>
          <a:endParaRPr lang="en-US" sz="1300" kern="1200" dirty="0"/>
        </a:p>
      </dsp:txBody>
      <dsp:txXfrm>
        <a:off x="6648047" y="1728043"/>
        <a:ext cx="1461322" cy="58640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3EFBD0FB-0196-44A2-B02F-9CED939E232B}" type="datetimeFigureOut">
              <a:rPr lang="en-CA" smtClean="0"/>
              <a:t>2018-10-21</a:t>
            </a:fld>
            <a:endParaRPr lang="en-CA"/>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E18DA9E6-3024-461E-8B30-F59273608066}" type="slidenum">
              <a:rPr lang="en-CA" smtClean="0"/>
              <a:t>‹#›</a:t>
            </a:fld>
            <a:endParaRPr lang="en-CA"/>
          </a:p>
        </p:txBody>
      </p:sp>
    </p:spTree>
    <p:extLst>
      <p:ext uri="{BB962C8B-B14F-4D97-AF65-F5344CB8AC3E}">
        <p14:creationId xmlns:p14="http://schemas.microsoft.com/office/powerpoint/2010/main" val="4282926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76B6117-32FA-420A-A2A3-D15A71B7E655}" type="datetimeFigureOut">
              <a:rPr lang="en-CA" smtClean="0"/>
              <a:t>2018-10-21</a:t>
            </a:fld>
            <a:endParaRPr lang="en-CA"/>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9605801A-EF79-42BB-81A4-B0354C7ED41E}" type="slidenum">
              <a:rPr lang="en-CA" smtClean="0"/>
              <a:t>‹#›</a:t>
            </a:fld>
            <a:endParaRPr lang="en-CA"/>
          </a:p>
        </p:txBody>
      </p:sp>
    </p:spTree>
    <p:extLst>
      <p:ext uri="{BB962C8B-B14F-4D97-AF65-F5344CB8AC3E}">
        <p14:creationId xmlns:p14="http://schemas.microsoft.com/office/powerpoint/2010/main" val="1181891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Clicking on either get</a:t>
            </a:r>
            <a:r>
              <a:rPr lang="en-CA" baseline="0" dirty="0" smtClean="0"/>
              <a:t> approved protocols or investigator home will take you to the investigator home page.</a:t>
            </a:r>
            <a:endParaRPr lang="en-CA" dirty="0"/>
          </a:p>
        </p:txBody>
      </p:sp>
      <p:sp>
        <p:nvSpPr>
          <p:cNvPr id="4" name="Slide Number Placeholder 3"/>
          <p:cNvSpPr>
            <a:spLocks noGrp="1"/>
          </p:cNvSpPr>
          <p:nvPr>
            <p:ph type="sldNum" sz="quarter" idx="10"/>
          </p:nvPr>
        </p:nvSpPr>
        <p:spPr/>
        <p:txBody>
          <a:bodyPr/>
          <a:lstStyle/>
          <a:p>
            <a:fld id="{9605801A-EF79-42BB-81A4-B0354C7ED41E}" type="slidenum">
              <a:rPr lang="en-CA" smtClean="0"/>
              <a:t>5</a:t>
            </a:fld>
            <a:endParaRPr lang="en-CA"/>
          </a:p>
        </p:txBody>
      </p:sp>
    </p:spTree>
    <p:extLst>
      <p:ext uri="{BB962C8B-B14F-4D97-AF65-F5344CB8AC3E}">
        <p14:creationId xmlns:p14="http://schemas.microsoft.com/office/powerpoint/2010/main" val="151375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Care days</a:t>
            </a:r>
            <a:endParaRPr lang="en-CA" dirty="0"/>
          </a:p>
        </p:txBody>
      </p:sp>
      <p:sp>
        <p:nvSpPr>
          <p:cNvPr id="4" name="Slide Number Placeholder 3"/>
          <p:cNvSpPr>
            <a:spLocks noGrp="1"/>
          </p:cNvSpPr>
          <p:nvPr>
            <p:ph type="sldNum" sz="quarter" idx="10"/>
          </p:nvPr>
        </p:nvSpPr>
        <p:spPr/>
        <p:txBody>
          <a:bodyPr/>
          <a:lstStyle/>
          <a:p>
            <a:fld id="{9605801A-EF79-42BB-81A4-B0354C7ED41E}" type="slidenum">
              <a:rPr lang="en-CA" smtClean="0"/>
              <a:t>15</a:t>
            </a:fld>
            <a:endParaRPr lang="en-CA"/>
          </a:p>
        </p:txBody>
      </p:sp>
    </p:spTree>
    <p:extLst>
      <p:ext uri="{BB962C8B-B14F-4D97-AF65-F5344CB8AC3E}">
        <p14:creationId xmlns:p14="http://schemas.microsoft.com/office/powerpoint/2010/main" val="811942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605801A-EF79-42BB-81A4-B0354C7ED41E}" type="slidenum">
              <a:rPr lang="en-CA" smtClean="0"/>
              <a:t>16</a:t>
            </a:fld>
            <a:endParaRPr lang="en-CA"/>
          </a:p>
        </p:txBody>
      </p:sp>
    </p:spTree>
    <p:extLst>
      <p:ext uri="{BB962C8B-B14F-4D97-AF65-F5344CB8AC3E}">
        <p14:creationId xmlns:p14="http://schemas.microsoft.com/office/powerpoint/2010/main" val="975411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Any animal</a:t>
            </a:r>
            <a:r>
              <a:rPr lang="en-CA" baseline="0" dirty="0" smtClean="0"/>
              <a:t> purchases made during the billing period for each account</a:t>
            </a:r>
          </a:p>
          <a:p>
            <a:r>
              <a:rPr lang="en-CA" baseline="0" dirty="0" smtClean="0"/>
              <a:t>Purchase charges for each account number you have during a billing period</a:t>
            </a:r>
            <a:endParaRPr lang="en-CA" dirty="0"/>
          </a:p>
        </p:txBody>
      </p:sp>
      <p:sp>
        <p:nvSpPr>
          <p:cNvPr id="4" name="Slide Number Placeholder 3"/>
          <p:cNvSpPr>
            <a:spLocks noGrp="1"/>
          </p:cNvSpPr>
          <p:nvPr>
            <p:ph type="sldNum" sz="quarter" idx="10"/>
          </p:nvPr>
        </p:nvSpPr>
        <p:spPr/>
        <p:txBody>
          <a:bodyPr/>
          <a:lstStyle/>
          <a:p>
            <a:fld id="{9605801A-EF79-42BB-81A4-B0354C7ED41E}" type="slidenum">
              <a:rPr lang="en-CA" smtClean="0"/>
              <a:t>18</a:t>
            </a:fld>
            <a:endParaRPr lang="en-CA"/>
          </a:p>
        </p:txBody>
      </p:sp>
    </p:spTree>
    <p:extLst>
      <p:ext uri="{BB962C8B-B14F-4D97-AF65-F5344CB8AC3E}">
        <p14:creationId xmlns:p14="http://schemas.microsoft.com/office/powerpoint/2010/main" val="957651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605801A-EF79-42BB-81A4-B0354C7ED41E}" type="slidenum">
              <a:rPr lang="en-CA" smtClean="0"/>
              <a:t>19</a:t>
            </a:fld>
            <a:endParaRPr lang="en-CA"/>
          </a:p>
        </p:txBody>
      </p:sp>
    </p:spTree>
    <p:extLst>
      <p:ext uri="{BB962C8B-B14F-4D97-AF65-F5344CB8AC3E}">
        <p14:creationId xmlns:p14="http://schemas.microsoft.com/office/powerpoint/2010/main" val="1478232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605801A-EF79-42BB-81A4-B0354C7ED41E}" type="slidenum">
              <a:rPr lang="en-CA" smtClean="0"/>
              <a:t>22</a:t>
            </a:fld>
            <a:endParaRPr lang="en-CA"/>
          </a:p>
        </p:txBody>
      </p:sp>
    </p:spTree>
    <p:extLst>
      <p:ext uri="{BB962C8B-B14F-4D97-AF65-F5344CB8AC3E}">
        <p14:creationId xmlns:p14="http://schemas.microsoft.com/office/powerpoint/2010/main" val="3759257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Protocol/account report – can quickly</a:t>
            </a:r>
            <a:r>
              <a:rPr lang="en-CA" baseline="0" dirty="0" smtClean="0"/>
              <a:t> see the accounts related to each protocol and the .  Can search by protocol or account to have an easy reference to the species on that account and the number of cages currently on hand for the date that you chose.</a:t>
            </a:r>
            <a:endParaRPr lang="en-CA" dirty="0" smtClean="0"/>
          </a:p>
          <a:p>
            <a:endParaRPr lang="en-CA" dirty="0"/>
          </a:p>
        </p:txBody>
      </p:sp>
      <p:sp>
        <p:nvSpPr>
          <p:cNvPr id="4" name="Slide Number Placeholder 3"/>
          <p:cNvSpPr>
            <a:spLocks noGrp="1"/>
          </p:cNvSpPr>
          <p:nvPr>
            <p:ph type="sldNum" sz="quarter" idx="10"/>
          </p:nvPr>
        </p:nvSpPr>
        <p:spPr/>
        <p:txBody>
          <a:bodyPr/>
          <a:lstStyle/>
          <a:p>
            <a:fld id="{9605801A-EF79-42BB-81A4-B0354C7ED41E}" type="slidenum">
              <a:rPr lang="en-CA" smtClean="0"/>
              <a:t>23</a:t>
            </a:fld>
            <a:endParaRPr lang="en-CA"/>
          </a:p>
        </p:txBody>
      </p:sp>
    </p:spTree>
    <p:extLst>
      <p:ext uri="{BB962C8B-B14F-4D97-AF65-F5344CB8AC3E}">
        <p14:creationId xmlns:p14="http://schemas.microsoft.com/office/powerpoint/2010/main" val="1638458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Check the census for each room on a particular day by bar code.  Provides complete information regarding purchase </a:t>
            </a:r>
            <a:r>
              <a:rPr lang="en-CA" dirty="0" err="1" smtClean="0"/>
              <a:t>infor</a:t>
            </a:r>
            <a:r>
              <a:rPr lang="en-CA" baseline="0" dirty="0" smtClean="0"/>
              <a:t> and account info</a:t>
            </a:r>
            <a:endParaRPr lang="en-CA" dirty="0"/>
          </a:p>
        </p:txBody>
      </p:sp>
      <p:sp>
        <p:nvSpPr>
          <p:cNvPr id="4" name="Slide Number Placeholder 3"/>
          <p:cNvSpPr>
            <a:spLocks noGrp="1"/>
          </p:cNvSpPr>
          <p:nvPr>
            <p:ph type="sldNum" sz="quarter" idx="10"/>
          </p:nvPr>
        </p:nvSpPr>
        <p:spPr/>
        <p:txBody>
          <a:bodyPr/>
          <a:lstStyle/>
          <a:p>
            <a:fld id="{9605801A-EF79-42BB-81A4-B0354C7ED41E}" type="slidenum">
              <a:rPr lang="en-CA" smtClean="0"/>
              <a:t>24</a:t>
            </a:fld>
            <a:endParaRPr lang="en-CA"/>
          </a:p>
        </p:txBody>
      </p:sp>
    </p:spTree>
    <p:extLst>
      <p:ext uri="{BB962C8B-B14F-4D97-AF65-F5344CB8AC3E}">
        <p14:creationId xmlns:p14="http://schemas.microsoft.com/office/powerpoint/2010/main" val="3886102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For specific protocols gives you details about requisitions and orders.  You can open up each requisition</a:t>
            </a:r>
            <a:r>
              <a:rPr lang="en-CA" baseline="0" dirty="0" smtClean="0"/>
              <a:t> or order to obtain more information </a:t>
            </a:r>
            <a:r>
              <a:rPr lang="en-CA" baseline="0" smtClean="0"/>
              <a:t>regarding each.</a:t>
            </a:r>
            <a:endParaRPr lang="en-CA" dirty="0"/>
          </a:p>
        </p:txBody>
      </p:sp>
      <p:sp>
        <p:nvSpPr>
          <p:cNvPr id="4" name="Slide Number Placeholder 3"/>
          <p:cNvSpPr>
            <a:spLocks noGrp="1"/>
          </p:cNvSpPr>
          <p:nvPr>
            <p:ph type="sldNum" sz="quarter" idx="10"/>
          </p:nvPr>
        </p:nvSpPr>
        <p:spPr/>
        <p:txBody>
          <a:bodyPr/>
          <a:lstStyle/>
          <a:p>
            <a:fld id="{9605801A-EF79-42BB-81A4-B0354C7ED41E}" type="slidenum">
              <a:rPr lang="en-CA" smtClean="0"/>
              <a:t>25</a:t>
            </a:fld>
            <a:endParaRPr lang="en-CA"/>
          </a:p>
        </p:txBody>
      </p:sp>
    </p:spTree>
    <p:extLst>
      <p:ext uri="{BB962C8B-B14F-4D97-AF65-F5344CB8AC3E}">
        <p14:creationId xmlns:p14="http://schemas.microsoft.com/office/powerpoint/2010/main" val="3644203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There are 4 sections</a:t>
            </a:r>
            <a:r>
              <a:rPr lang="en-CA" baseline="0" dirty="0" smtClean="0"/>
              <a:t> on the home page including a list of your available protocols.</a:t>
            </a:r>
            <a:endParaRPr lang="en-CA" dirty="0"/>
          </a:p>
        </p:txBody>
      </p:sp>
      <p:sp>
        <p:nvSpPr>
          <p:cNvPr id="4" name="Slide Number Placeholder 3"/>
          <p:cNvSpPr>
            <a:spLocks noGrp="1"/>
          </p:cNvSpPr>
          <p:nvPr>
            <p:ph type="sldNum" sz="quarter" idx="10"/>
          </p:nvPr>
        </p:nvSpPr>
        <p:spPr/>
        <p:txBody>
          <a:bodyPr/>
          <a:lstStyle/>
          <a:p>
            <a:fld id="{9605801A-EF79-42BB-81A4-B0354C7ED41E}" type="slidenum">
              <a:rPr lang="en-CA" smtClean="0"/>
              <a:t>6</a:t>
            </a:fld>
            <a:endParaRPr lang="en-CA"/>
          </a:p>
        </p:txBody>
      </p:sp>
    </p:spTree>
    <p:extLst>
      <p:ext uri="{BB962C8B-B14F-4D97-AF65-F5344CB8AC3E}">
        <p14:creationId xmlns:p14="http://schemas.microsoft.com/office/powerpoint/2010/main" val="3509885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When you open the protocol list on your home page there is additional</a:t>
            </a:r>
            <a:r>
              <a:rPr lang="en-CA" baseline="0" dirty="0" smtClean="0"/>
              <a:t> information available to you.  Some protocols may be highlighted.  In this case the pink colour reflects the fact that you have used 80% of your quota for this animal use protocol.  </a:t>
            </a:r>
            <a:endParaRPr lang="en-CA" dirty="0"/>
          </a:p>
        </p:txBody>
      </p:sp>
      <p:sp>
        <p:nvSpPr>
          <p:cNvPr id="4" name="Slide Number Placeholder 3"/>
          <p:cNvSpPr>
            <a:spLocks noGrp="1"/>
          </p:cNvSpPr>
          <p:nvPr>
            <p:ph type="sldNum" sz="quarter" idx="10"/>
          </p:nvPr>
        </p:nvSpPr>
        <p:spPr/>
        <p:txBody>
          <a:bodyPr/>
          <a:lstStyle/>
          <a:p>
            <a:fld id="{9605801A-EF79-42BB-81A4-B0354C7ED41E}" type="slidenum">
              <a:rPr lang="en-CA" smtClean="0"/>
              <a:t>7</a:t>
            </a:fld>
            <a:endParaRPr lang="en-CA"/>
          </a:p>
        </p:txBody>
      </p:sp>
    </p:spTree>
    <p:extLst>
      <p:ext uri="{BB962C8B-B14F-4D97-AF65-F5344CB8AC3E}">
        <p14:creationId xmlns:p14="http://schemas.microsoft.com/office/powerpoint/2010/main" val="903696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If you click on any protocol in your list of available protocols it</a:t>
            </a:r>
            <a:r>
              <a:rPr lang="en-CA" baseline="0" dirty="0" smtClean="0"/>
              <a:t> can show you some additional detail about the protocol.  When you click on a protocol it take </a:t>
            </a:r>
            <a:r>
              <a:rPr lang="en-CA" baseline="0" dirty="0" err="1" smtClean="0"/>
              <a:t>syou</a:t>
            </a:r>
            <a:r>
              <a:rPr lang="en-CA" baseline="0" dirty="0" smtClean="0"/>
              <a:t> to the approved species page.</a:t>
            </a:r>
            <a:endParaRPr lang="en-CA" dirty="0"/>
          </a:p>
        </p:txBody>
      </p:sp>
      <p:sp>
        <p:nvSpPr>
          <p:cNvPr id="4" name="Slide Number Placeholder 3"/>
          <p:cNvSpPr>
            <a:spLocks noGrp="1"/>
          </p:cNvSpPr>
          <p:nvPr>
            <p:ph type="sldNum" sz="quarter" idx="10"/>
          </p:nvPr>
        </p:nvSpPr>
        <p:spPr/>
        <p:txBody>
          <a:bodyPr/>
          <a:lstStyle/>
          <a:p>
            <a:fld id="{9605801A-EF79-42BB-81A4-B0354C7ED41E}" type="slidenum">
              <a:rPr lang="en-CA" smtClean="0"/>
              <a:t>8</a:t>
            </a:fld>
            <a:endParaRPr lang="en-CA"/>
          </a:p>
        </p:txBody>
      </p:sp>
    </p:spTree>
    <p:extLst>
      <p:ext uri="{BB962C8B-B14F-4D97-AF65-F5344CB8AC3E}">
        <p14:creationId xmlns:p14="http://schemas.microsoft.com/office/powerpoint/2010/main" val="1651803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If you click on the protocol number again a pop up appears that provides some information about animal numbers approved and remaining and also some information about the approval history for this protocol.</a:t>
            </a:r>
            <a:endParaRPr lang="en-CA" dirty="0"/>
          </a:p>
        </p:txBody>
      </p:sp>
      <p:sp>
        <p:nvSpPr>
          <p:cNvPr id="4" name="Slide Number Placeholder 3"/>
          <p:cNvSpPr>
            <a:spLocks noGrp="1"/>
          </p:cNvSpPr>
          <p:nvPr>
            <p:ph type="sldNum" sz="quarter" idx="10"/>
          </p:nvPr>
        </p:nvSpPr>
        <p:spPr/>
        <p:txBody>
          <a:bodyPr/>
          <a:lstStyle/>
          <a:p>
            <a:fld id="{9605801A-EF79-42BB-81A4-B0354C7ED41E}" type="slidenum">
              <a:rPr lang="en-CA" smtClean="0"/>
              <a:t>9</a:t>
            </a:fld>
            <a:endParaRPr lang="en-CA"/>
          </a:p>
        </p:txBody>
      </p:sp>
    </p:spTree>
    <p:extLst>
      <p:ext uri="{BB962C8B-B14F-4D97-AF65-F5344CB8AC3E}">
        <p14:creationId xmlns:p14="http://schemas.microsoft.com/office/powerpoint/2010/main" val="1744105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If you click</a:t>
            </a:r>
            <a:r>
              <a:rPr lang="en-CA" baseline="0" dirty="0" smtClean="0"/>
              <a:t> on list of protocols in the investigator menu it takes you to a complete list of your protocols.</a:t>
            </a:r>
            <a:endParaRPr lang="en-CA" dirty="0"/>
          </a:p>
        </p:txBody>
      </p:sp>
      <p:sp>
        <p:nvSpPr>
          <p:cNvPr id="4" name="Slide Number Placeholder 3"/>
          <p:cNvSpPr>
            <a:spLocks noGrp="1"/>
          </p:cNvSpPr>
          <p:nvPr>
            <p:ph type="sldNum" sz="quarter" idx="10"/>
          </p:nvPr>
        </p:nvSpPr>
        <p:spPr/>
        <p:txBody>
          <a:bodyPr/>
          <a:lstStyle/>
          <a:p>
            <a:fld id="{9605801A-EF79-42BB-81A4-B0354C7ED41E}" type="slidenum">
              <a:rPr lang="en-CA" smtClean="0"/>
              <a:t>10</a:t>
            </a:fld>
            <a:endParaRPr lang="en-CA"/>
          </a:p>
        </p:txBody>
      </p:sp>
    </p:spTree>
    <p:extLst>
      <p:ext uri="{BB962C8B-B14F-4D97-AF65-F5344CB8AC3E}">
        <p14:creationId xmlns:p14="http://schemas.microsoft.com/office/powerpoint/2010/main" val="142561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protocols listed on this page</a:t>
            </a:r>
            <a:r>
              <a:rPr lang="en-CA" baseline="0" dirty="0" smtClean="0"/>
              <a:t> include currently approved protocols as well as expired protocols</a:t>
            </a:r>
            <a:endParaRPr lang="en-CA" dirty="0"/>
          </a:p>
        </p:txBody>
      </p:sp>
      <p:sp>
        <p:nvSpPr>
          <p:cNvPr id="4" name="Slide Number Placeholder 3"/>
          <p:cNvSpPr>
            <a:spLocks noGrp="1"/>
          </p:cNvSpPr>
          <p:nvPr>
            <p:ph type="sldNum" sz="quarter" idx="10"/>
          </p:nvPr>
        </p:nvSpPr>
        <p:spPr/>
        <p:txBody>
          <a:bodyPr/>
          <a:lstStyle/>
          <a:p>
            <a:fld id="{9605801A-EF79-42BB-81A4-B0354C7ED41E}" type="slidenum">
              <a:rPr lang="en-CA" smtClean="0"/>
              <a:t>11</a:t>
            </a:fld>
            <a:endParaRPr lang="en-CA"/>
          </a:p>
        </p:txBody>
      </p:sp>
    </p:spTree>
    <p:extLst>
      <p:ext uri="{BB962C8B-B14F-4D97-AF65-F5344CB8AC3E}">
        <p14:creationId xmlns:p14="http://schemas.microsoft.com/office/powerpoint/2010/main" val="4232592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You</a:t>
            </a:r>
            <a:r>
              <a:rPr lang="en-CA" baseline="0" dirty="0" smtClean="0"/>
              <a:t> can attach any account to any number of protocols and if you desire use a % of multiple accounts to for animal purchases</a:t>
            </a:r>
            <a:endParaRPr lang="en-CA" dirty="0"/>
          </a:p>
        </p:txBody>
      </p:sp>
      <p:sp>
        <p:nvSpPr>
          <p:cNvPr id="4" name="Slide Number Placeholder 3"/>
          <p:cNvSpPr>
            <a:spLocks noGrp="1"/>
          </p:cNvSpPr>
          <p:nvPr>
            <p:ph type="sldNum" sz="quarter" idx="10"/>
          </p:nvPr>
        </p:nvSpPr>
        <p:spPr/>
        <p:txBody>
          <a:bodyPr/>
          <a:lstStyle/>
          <a:p>
            <a:fld id="{9605801A-EF79-42BB-81A4-B0354C7ED41E}" type="slidenum">
              <a:rPr lang="en-CA" smtClean="0"/>
              <a:t>13</a:t>
            </a:fld>
            <a:endParaRPr lang="en-CA"/>
          </a:p>
        </p:txBody>
      </p:sp>
    </p:spTree>
    <p:extLst>
      <p:ext uri="{BB962C8B-B14F-4D97-AF65-F5344CB8AC3E}">
        <p14:creationId xmlns:p14="http://schemas.microsoft.com/office/powerpoint/2010/main" val="999937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Relates to per</a:t>
            </a:r>
            <a:r>
              <a:rPr lang="en-CA" baseline="0" dirty="0" smtClean="0"/>
              <a:t> diems generated over a statement period</a:t>
            </a:r>
            <a:endParaRPr lang="en-CA" dirty="0"/>
          </a:p>
        </p:txBody>
      </p:sp>
      <p:sp>
        <p:nvSpPr>
          <p:cNvPr id="4" name="Slide Number Placeholder 3"/>
          <p:cNvSpPr>
            <a:spLocks noGrp="1"/>
          </p:cNvSpPr>
          <p:nvPr>
            <p:ph type="sldNum" sz="quarter" idx="10"/>
          </p:nvPr>
        </p:nvSpPr>
        <p:spPr/>
        <p:txBody>
          <a:bodyPr/>
          <a:lstStyle/>
          <a:p>
            <a:fld id="{9605801A-EF79-42BB-81A4-B0354C7ED41E}" type="slidenum">
              <a:rPr lang="en-CA" smtClean="0"/>
              <a:t>14</a:t>
            </a:fld>
            <a:endParaRPr lang="en-CA"/>
          </a:p>
        </p:txBody>
      </p:sp>
    </p:spTree>
    <p:extLst>
      <p:ext uri="{BB962C8B-B14F-4D97-AF65-F5344CB8AC3E}">
        <p14:creationId xmlns:p14="http://schemas.microsoft.com/office/powerpoint/2010/main" val="2827576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00000">
              <a:schemeClr val="bg1">
                <a:tint val="98000"/>
                <a:satMod val="130000"/>
                <a:shade val="90000"/>
                <a:lumMod val="103000"/>
              </a:schemeClr>
            </a:gs>
            <a:gs pos="100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10/21/2018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1.png"/><Relationship Id="rId2" Type="http://schemas.microsoft.com/office/2007/relationships/media" Target="../media/media16.m4a"/><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5.m4a"/><Relationship Id="rId7" Type="http://schemas.openxmlformats.org/officeDocument/2006/relationships/image" Target="../media/image20.png"/><Relationship Id="rId2" Type="http://schemas.microsoft.com/office/2007/relationships/media" Target="../media/media25.m4a"/><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1.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9.m4a"/><Relationship Id="rId7" Type="http://schemas.openxmlformats.org/officeDocument/2006/relationships/image" Target="../media/image8.png"/><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640259"/>
          </a:xfrm>
        </p:spPr>
        <p:txBody>
          <a:bodyPr>
            <a:normAutofit/>
          </a:bodyPr>
          <a:lstStyle/>
          <a:p>
            <a:pPr algn="ctr"/>
            <a:r>
              <a:rPr lang="en-CA" sz="5000" dirty="0" smtClean="0"/>
              <a:t>How to Navigate the DCM LAB Animal Resource System (LARS)</a:t>
            </a:r>
            <a:br>
              <a:rPr lang="en-CA" sz="5000" dirty="0" smtClean="0"/>
            </a:br>
            <a:r>
              <a:rPr lang="en-CA" sz="5000" dirty="0" smtClean="0"/>
              <a:t/>
            </a:r>
            <a:br>
              <a:rPr lang="en-CA" sz="5000" dirty="0" smtClean="0"/>
            </a:br>
            <a:r>
              <a:rPr lang="en-CA" sz="5000" dirty="0" smtClean="0"/>
              <a:t>Accounts/Invoices and Report Functions</a:t>
            </a:r>
            <a:endParaRPr lang="en-CA" sz="5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82749358"/>
      </p:ext>
    </p:extLst>
  </p:cSld>
  <p:clrMapOvr>
    <a:masterClrMapping/>
  </p:clrMapOvr>
  <mc:AlternateContent xmlns:mc="http://schemas.openxmlformats.org/markup-compatibility/2006" xmlns:p14="http://schemas.microsoft.com/office/powerpoint/2010/main">
    <mc:Choice Requires="p14">
      <p:transition spd="slow" p14:dur="2000" advTm="15637"/>
    </mc:Choice>
    <mc:Fallback xmlns="">
      <p:transition spd="slow" advTm="15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5"/>
          <a:srcRect t="9631" r="79006" b="53541"/>
          <a:stretch/>
        </p:blipFill>
        <p:spPr bwMode="auto">
          <a:xfrm>
            <a:off x="3470788" y="993057"/>
            <a:ext cx="4434348" cy="4689987"/>
          </a:xfrm>
          <a:prstGeom prst="rect">
            <a:avLst/>
          </a:prstGeom>
          <a:ln>
            <a:noFill/>
          </a:ln>
          <a:extLst>
            <a:ext uri="{53640926-AAD7-44D8-BBD7-CCE9431645EC}">
              <a14:shadowObscured xmlns:a14="http://schemas.microsoft.com/office/drawing/2010/main"/>
            </a:ext>
          </a:extLst>
        </p:spPr>
      </p:pic>
      <p:sp>
        <p:nvSpPr>
          <p:cNvPr id="6" name="Oval 5"/>
          <p:cNvSpPr/>
          <p:nvPr/>
        </p:nvSpPr>
        <p:spPr>
          <a:xfrm>
            <a:off x="5250426" y="3677265"/>
            <a:ext cx="2123767" cy="51127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83694232"/>
      </p:ext>
    </p:extLst>
  </p:cSld>
  <p:clrMapOvr>
    <a:masterClrMapping/>
  </p:clrMapOvr>
  <mc:AlternateContent xmlns:mc="http://schemas.openxmlformats.org/markup-compatibility/2006" xmlns:p14="http://schemas.microsoft.com/office/powerpoint/2010/main">
    <mc:Choice Requires="p14">
      <p:transition spd="slow" p14:dur="2000" advTm="7184"/>
    </mc:Choice>
    <mc:Fallback xmlns="">
      <p:transition spd="slow" advTm="7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5"/>
          <a:srcRect l="29968" t="23077" r="29487" b="26210"/>
          <a:stretch/>
        </p:blipFill>
        <p:spPr bwMode="auto">
          <a:xfrm>
            <a:off x="2497394" y="953728"/>
            <a:ext cx="7590503" cy="4807975"/>
          </a:xfrm>
          <a:prstGeom prst="rect">
            <a:avLst/>
          </a:prstGeom>
          <a:ln>
            <a:noFill/>
          </a:ln>
          <a:extLst>
            <a:ext uri="{53640926-AAD7-44D8-BBD7-CCE9431645EC}">
              <a14:shadowObscured xmlns:a14="http://schemas.microsoft.com/office/drawing/2010/main"/>
            </a:ext>
          </a:extLst>
        </p:spPr>
      </p:pic>
      <p:sp>
        <p:nvSpPr>
          <p:cNvPr id="2" name="Oval 1"/>
          <p:cNvSpPr/>
          <p:nvPr/>
        </p:nvSpPr>
        <p:spPr>
          <a:xfrm>
            <a:off x="2497394" y="1887794"/>
            <a:ext cx="1465006" cy="63909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4524822"/>
      </p:ext>
    </p:extLst>
  </p:cSld>
  <p:clrMapOvr>
    <a:masterClrMapping/>
  </p:clrMapOvr>
  <mc:AlternateContent xmlns:mc="http://schemas.openxmlformats.org/markup-compatibility/2006" xmlns:p14="http://schemas.microsoft.com/office/powerpoint/2010/main">
    <mc:Choice Requires="p14">
      <p:transition spd="slow" p14:dur="2000" advTm="18541"/>
    </mc:Choice>
    <mc:Fallback xmlns="">
      <p:transition spd="slow" advTm="18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4"/>
          <a:srcRect t="9631" r="79006" b="53541"/>
          <a:stretch/>
        </p:blipFill>
        <p:spPr bwMode="auto">
          <a:xfrm>
            <a:off x="3470788" y="993057"/>
            <a:ext cx="4434348" cy="4689987"/>
          </a:xfrm>
          <a:prstGeom prst="rect">
            <a:avLst/>
          </a:prstGeom>
          <a:ln>
            <a:noFill/>
          </a:ln>
          <a:extLst>
            <a:ext uri="{53640926-AAD7-44D8-BBD7-CCE9431645EC}">
              <a14:shadowObscured xmlns:a14="http://schemas.microsoft.com/office/drawing/2010/main"/>
            </a:ext>
          </a:extLst>
        </p:spPr>
      </p:pic>
      <p:sp>
        <p:nvSpPr>
          <p:cNvPr id="6" name="Oval 5"/>
          <p:cNvSpPr/>
          <p:nvPr/>
        </p:nvSpPr>
        <p:spPr>
          <a:xfrm>
            <a:off x="5299587" y="2035278"/>
            <a:ext cx="1907458" cy="51127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3988132"/>
      </p:ext>
    </p:extLst>
  </p:cSld>
  <p:clrMapOvr>
    <a:masterClrMapping/>
  </p:clrMapOvr>
  <mc:AlternateContent xmlns:mc="http://schemas.openxmlformats.org/markup-compatibility/2006" xmlns:p14="http://schemas.microsoft.com/office/powerpoint/2010/main">
    <mc:Choice Requires="p14">
      <p:transition spd="slow" p14:dur="2000" advTm="9828"/>
    </mc:Choice>
    <mc:Fallback xmlns="">
      <p:transition spd="slow" advTm="9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5"/>
          <a:srcRect l="29167" t="23931" r="29486" b="40456"/>
          <a:stretch/>
        </p:blipFill>
        <p:spPr bwMode="auto">
          <a:xfrm>
            <a:off x="3264310" y="1799303"/>
            <a:ext cx="5663380" cy="4532671"/>
          </a:xfrm>
          <a:prstGeom prst="rect">
            <a:avLst/>
          </a:prstGeom>
          <a:ln>
            <a:noFill/>
          </a:ln>
          <a:extLst>
            <a:ext uri="{53640926-AAD7-44D8-BBD7-CCE9431645EC}">
              <a14:shadowObscured xmlns:a14="http://schemas.microsoft.com/office/drawing/2010/main"/>
            </a:ext>
          </a:extLst>
        </p:spPr>
      </p:pic>
      <p:sp>
        <p:nvSpPr>
          <p:cNvPr id="5" name="Title 4"/>
          <p:cNvSpPr>
            <a:spLocks noGrp="1"/>
          </p:cNvSpPr>
          <p:nvPr>
            <p:ph type="title"/>
          </p:nvPr>
        </p:nvSpPr>
        <p:spPr/>
        <p:txBody>
          <a:bodyPr/>
          <a:lstStyle/>
          <a:p>
            <a:pPr algn="ctr"/>
            <a:r>
              <a:rPr lang="en-CA" dirty="0"/>
              <a:t>Funding (Account) Management</a:t>
            </a:r>
          </a:p>
        </p:txBody>
      </p:sp>
      <p:sp>
        <p:nvSpPr>
          <p:cNvPr id="6" name="Oval 5"/>
          <p:cNvSpPr/>
          <p:nvPr/>
        </p:nvSpPr>
        <p:spPr>
          <a:xfrm>
            <a:off x="4257368" y="4552335"/>
            <a:ext cx="1897626" cy="639097"/>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88590329"/>
      </p:ext>
    </p:extLst>
  </p:cSld>
  <p:clrMapOvr>
    <a:masterClrMapping/>
  </p:clrMapOvr>
  <mc:AlternateContent xmlns:mc="http://schemas.openxmlformats.org/markup-compatibility/2006" xmlns:p14="http://schemas.microsoft.com/office/powerpoint/2010/main">
    <mc:Choice Requires="p14">
      <p:transition spd="slow" p14:dur="2000" advTm="19099"/>
    </mc:Choice>
    <mc:Fallback xmlns="">
      <p:transition spd="slow" advTm="19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5"/>
          <a:srcRect t="9631" r="79006" b="53541"/>
          <a:stretch/>
        </p:blipFill>
        <p:spPr bwMode="auto">
          <a:xfrm>
            <a:off x="3470788" y="993057"/>
            <a:ext cx="4434348" cy="4689987"/>
          </a:xfrm>
          <a:prstGeom prst="rect">
            <a:avLst/>
          </a:prstGeom>
          <a:ln>
            <a:noFill/>
          </a:ln>
          <a:extLst>
            <a:ext uri="{53640926-AAD7-44D8-BBD7-CCE9431645EC}">
              <a14:shadowObscured xmlns:a14="http://schemas.microsoft.com/office/drawing/2010/main"/>
            </a:ext>
          </a:extLst>
        </p:spPr>
      </p:pic>
      <p:sp>
        <p:nvSpPr>
          <p:cNvPr id="6" name="Oval 5"/>
          <p:cNvSpPr/>
          <p:nvPr/>
        </p:nvSpPr>
        <p:spPr>
          <a:xfrm>
            <a:off x="5250426" y="3342967"/>
            <a:ext cx="2123767" cy="47194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04823227"/>
      </p:ext>
    </p:extLst>
  </p:cSld>
  <p:clrMapOvr>
    <a:masterClrMapping/>
  </p:clrMapOvr>
  <mc:AlternateContent xmlns:mc="http://schemas.openxmlformats.org/markup-compatibility/2006" xmlns:p14="http://schemas.microsoft.com/office/powerpoint/2010/main">
    <mc:Choice Requires="p14">
      <p:transition spd="slow" p14:dur="2000" advTm="15170"/>
    </mc:Choice>
    <mc:Fallback xmlns="">
      <p:transition spd="slow" advTm="15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5"/>
          <a:srcRect l="28976" t="20228" r="30079" b="23077"/>
          <a:stretch/>
        </p:blipFill>
        <p:spPr bwMode="auto">
          <a:xfrm>
            <a:off x="2930013" y="629265"/>
            <a:ext cx="5732205" cy="5329083"/>
          </a:xfrm>
          <a:prstGeom prst="rect">
            <a:avLst/>
          </a:prstGeom>
          <a:ln>
            <a:noFill/>
          </a:ln>
          <a:extLst>
            <a:ext uri="{53640926-AAD7-44D8-BBD7-CCE9431645EC}">
              <a14:shadowObscured xmlns:a14="http://schemas.microsoft.com/office/drawing/2010/main"/>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24057178"/>
      </p:ext>
    </p:extLst>
  </p:cSld>
  <p:clrMapOvr>
    <a:masterClrMapping/>
  </p:clrMapOvr>
  <mc:AlternateContent xmlns:mc="http://schemas.openxmlformats.org/markup-compatibility/2006" xmlns:p14="http://schemas.microsoft.com/office/powerpoint/2010/main">
    <mc:Choice Requires="p14">
      <p:transition spd="slow" p14:dur="2000" advTm="10747"/>
    </mc:Choice>
    <mc:Fallback xmlns="">
      <p:transition spd="slow" advTm="10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6"/>
          <a:srcRect l="9615" t="23078" r="4808" b="16523"/>
          <a:stretch/>
        </p:blipFill>
        <p:spPr bwMode="auto">
          <a:xfrm>
            <a:off x="1750142" y="811162"/>
            <a:ext cx="9124335" cy="5501148"/>
          </a:xfrm>
          <a:prstGeom prst="rect">
            <a:avLst/>
          </a:prstGeom>
          <a:ln>
            <a:noFill/>
          </a:ln>
          <a:extLst>
            <a:ext uri="{53640926-AAD7-44D8-BBD7-CCE9431645EC}">
              <a14:shadowObscured xmlns:a14="http://schemas.microsoft.com/office/drawing/2010/main"/>
            </a:ext>
          </a:extLst>
        </p:spPr>
      </p:pic>
      <p:sp>
        <p:nvSpPr>
          <p:cNvPr id="3" name="Oval 2"/>
          <p:cNvSpPr/>
          <p:nvPr/>
        </p:nvSpPr>
        <p:spPr>
          <a:xfrm>
            <a:off x="3873910" y="2566219"/>
            <a:ext cx="668594" cy="393291"/>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Oval 3"/>
          <p:cNvSpPr/>
          <p:nvPr/>
        </p:nvSpPr>
        <p:spPr>
          <a:xfrm>
            <a:off x="1750142" y="5034117"/>
            <a:ext cx="1081548" cy="21631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p:cNvSpPr/>
          <p:nvPr/>
        </p:nvSpPr>
        <p:spPr>
          <a:xfrm>
            <a:off x="2389238" y="3529782"/>
            <a:ext cx="540775" cy="25563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p:cNvSpPr/>
          <p:nvPr/>
        </p:nvSpPr>
        <p:spPr>
          <a:xfrm>
            <a:off x="6882581" y="3529784"/>
            <a:ext cx="580103" cy="255636"/>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6184489" y="5250427"/>
            <a:ext cx="1071717" cy="94389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p:cNvSpPr/>
          <p:nvPr/>
        </p:nvSpPr>
        <p:spPr>
          <a:xfrm>
            <a:off x="2659626" y="5515897"/>
            <a:ext cx="732504" cy="43261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9301316" y="4788310"/>
            <a:ext cx="570271" cy="324464"/>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54907035"/>
      </p:ext>
    </p:extLst>
  </p:cSld>
  <p:clrMapOvr>
    <a:masterClrMapping/>
  </p:clrMapOvr>
  <mc:AlternateContent xmlns:mc="http://schemas.openxmlformats.org/markup-compatibility/2006" xmlns:p14="http://schemas.microsoft.com/office/powerpoint/2010/main">
    <mc:Choice Requires="p14">
      <p:transition spd="slow" p14:dur="2000" advTm="34183"/>
    </mc:Choice>
    <mc:Fallback xmlns="">
      <p:transition spd="slow" advTm="34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5" grpId="0" animBg="1"/>
      <p:bldP spid="6" grpId="0" animBg="1"/>
      <p:bldP spid="7" grpId="0" animBg="1"/>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5"/>
          <a:srcRect l="11057" t="22507" r="47757" b="20513"/>
          <a:stretch/>
        </p:blipFill>
        <p:spPr bwMode="auto">
          <a:xfrm>
            <a:off x="2930013" y="865239"/>
            <a:ext cx="7000568" cy="5043948"/>
          </a:xfrm>
          <a:prstGeom prst="rect">
            <a:avLst/>
          </a:prstGeom>
          <a:ln>
            <a:noFill/>
          </a:ln>
          <a:extLst>
            <a:ext uri="{53640926-AAD7-44D8-BBD7-CCE9431645EC}">
              <a14:shadowObscured xmlns:a14="http://schemas.microsoft.com/office/drawing/2010/main"/>
            </a:ext>
          </a:extLst>
        </p:spPr>
      </p:pic>
      <p:sp>
        <p:nvSpPr>
          <p:cNvPr id="3" name="Oval 2"/>
          <p:cNvSpPr/>
          <p:nvPr/>
        </p:nvSpPr>
        <p:spPr>
          <a:xfrm>
            <a:off x="3854245" y="934065"/>
            <a:ext cx="894736" cy="462116"/>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4296697" y="3647768"/>
            <a:ext cx="825909" cy="24580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4473678" y="4768645"/>
            <a:ext cx="757084" cy="31463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32002548"/>
      </p:ext>
    </p:extLst>
  </p:cSld>
  <p:clrMapOvr>
    <a:masterClrMapping/>
  </p:clrMapOvr>
  <mc:AlternateContent xmlns:mc="http://schemas.openxmlformats.org/markup-compatibility/2006" xmlns:p14="http://schemas.microsoft.com/office/powerpoint/2010/main">
    <mc:Choice Requires="p14">
      <p:transition spd="slow" p14:dur="2000" advTm="32141"/>
    </mc:Choice>
    <mc:Fallback xmlns="">
      <p:transition spd="slow" advTm="32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3"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5"/>
          <a:srcRect t="9631" r="79006" b="53541"/>
          <a:stretch/>
        </p:blipFill>
        <p:spPr bwMode="auto">
          <a:xfrm>
            <a:off x="3470788" y="993057"/>
            <a:ext cx="4434348" cy="4689987"/>
          </a:xfrm>
          <a:prstGeom prst="rect">
            <a:avLst/>
          </a:prstGeom>
          <a:ln>
            <a:noFill/>
          </a:ln>
          <a:extLst>
            <a:ext uri="{53640926-AAD7-44D8-BBD7-CCE9431645EC}">
              <a14:shadowObscured xmlns:a14="http://schemas.microsoft.com/office/drawing/2010/main"/>
            </a:ext>
          </a:extLst>
        </p:spPr>
      </p:pic>
      <p:sp>
        <p:nvSpPr>
          <p:cNvPr id="6" name="Oval 5"/>
          <p:cNvSpPr/>
          <p:nvPr/>
        </p:nvSpPr>
        <p:spPr>
          <a:xfrm>
            <a:off x="5250426" y="4011561"/>
            <a:ext cx="2123767" cy="64892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43013676"/>
      </p:ext>
    </p:extLst>
  </p:cSld>
  <p:clrMapOvr>
    <a:masterClrMapping/>
  </p:clrMapOvr>
  <mc:AlternateContent xmlns:mc="http://schemas.openxmlformats.org/markup-compatibility/2006">
    <mc:Choice xmlns:p14="http://schemas.microsoft.com/office/powerpoint/2010/main" Requires="p14">
      <p:transition spd="slow" p14:dur="2000" advTm="9922"/>
    </mc:Choice>
    <mc:Fallback>
      <p:transition spd="slow" advTm="9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5"/>
          <a:srcRect l="29166" t="21937" r="29647" b="27635"/>
          <a:stretch/>
        </p:blipFill>
        <p:spPr bwMode="auto">
          <a:xfrm>
            <a:off x="2654711" y="776748"/>
            <a:ext cx="7570838" cy="5289755"/>
          </a:xfrm>
          <a:prstGeom prst="rect">
            <a:avLst/>
          </a:prstGeom>
          <a:ln>
            <a:noFill/>
          </a:ln>
          <a:extLst>
            <a:ext uri="{53640926-AAD7-44D8-BBD7-CCE9431645EC}">
              <a14:shadowObscured xmlns:a14="http://schemas.microsoft.com/office/drawing/2010/main"/>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5977434"/>
      </p:ext>
    </p:extLst>
  </p:cSld>
  <p:clrMapOvr>
    <a:masterClrMapping/>
  </p:clrMapOvr>
  <mc:AlternateContent xmlns:mc="http://schemas.openxmlformats.org/markup-compatibility/2006" xmlns:p14="http://schemas.microsoft.com/office/powerpoint/2010/main">
    <mc:Choice Requires="p14">
      <p:transition spd="slow" p14:dur="2000" advTm="10773"/>
    </mc:Choice>
    <mc:Fallback xmlns="">
      <p:transition spd="slow" advTm="10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Items for Review</a:t>
            </a:r>
            <a:endParaRPr lang="en-CA" dirty="0"/>
          </a:p>
        </p:txBody>
      </p:sp>
      <p:sp>
        <p:nvSpPr>
          <p:cNvPr id="4" name="Content Placeholder 3"/>
          <p:cNvSpPr>
            <a:spLocks noGrp="1"/>
          </p:cNvSpPr>
          <p:nvPr>
            <p:ph idx="1"/>
          </p:nvPr>
        </p:nvSpPr>
        <p:spPr/>
        <p:txBody>
          <a:bodyPr/>
          <a:lstStyle/>
          <a:p>
            <a:r>
              <a:rPr lang="en-CA" dirty="0" smtClean="0"/>
              <a:t>Log into LARS</a:t>
            </a:r>
          </a:p>
          <a:p>
            <a:endParaRPr lang="en-CA" dirty="0" smtClean="0"/>
          </a:p>
          <a:p>
            <a:r>
              <a:rPr lang="en-CA" dirty="0" smtClean="0"/>
              <a:t>Animal Use Protocols</a:t>
            </a:r>
          </a:p>
          <a:p>
            <a:endParaRPr lang="en-CA" dirty="0" smtClean="0"/>
          </a:p>
          <a:p>
            <a:r>
              <a:rPr lang="en-CA" dirty="0" smtClean="0"/>
              <a:t>Account/Invoice Management</a:t>
            </a:r>
          </a:p>
          <a:p>
            <a:endParaRPr lang="en-CA" dirty="0" smtClean="0"/>
          </a:p>
          <a:p>
            <a:r>
              <a:rPr lang="en-CA" dirty="0" smtClean="0"/>
              <a:t>Reports</a:t>
            </a:r>
          </a:p>
          <a:p>
            <a:endParaRPr lang="en-CA"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42574883"/>
      </p:ext>
    </p:extLst>
  </p:cSld>
  <p:clrMapOvr>
    <a:masterClrMapping/>
  </p:clrMapOvr>
  <mc:AlternateContent xmlns:mc="http://schemas.openxmlformats.org/markup-compatibility/2006" xmlns:p14="http://schemas.microsoft.com/office/powerpoint/2010/main">
    <mc:Choice Requires="p14">
      <p:transition spd="slow" p14:dur="2000" advTm="25745"/>
    </mc:Choice>
    <mc:Fallback xmlns="">
      <p:transition spd="slow" advTm="25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5"/>
          <a:srcRect l="13462" t="22507" r="6250" b="19088"/>
          <a:stretch/>
        </p:blipFill>
        <p:spPr bwMode="auto">
          <a:xfrm>
            <a:off x="2359741" y="1032387"/>
            <a:ext cx="7659329" cy="4847303"/>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3244645" y="3618272"/>
            <a:ext cx="914400" cy="18681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7089058" y="3618273"/>
            <a:ext cx="993058" cy="18681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6204155" y="5506065"/>
            <a:ext cx="1120877" cy="226141"/>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p:cNvSpPr/>
          <p:nvPr/>
        </p:nvSpPr>
        <p:spPr>
          <a:xfrm>
            <a:off x="3864077" y="2644876"/>
            <a:ext cx="688258" cy="31463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2261418" y="5299586"/>
            <a:ext cx="550607" cy="285137"/>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98180753"/>
      </p:ext>
    </p:extLst>
  </p:cSld>
  <p:clrMapOvr>
    <a:masterClrMapping/>
  </p:clrMapOvr>
  <mc:AlternateContent xmlns:mc="http://schemas.openxmlformats.org/markup-compatibility/2006" xmlns:p14="http://schemas.microsoft.com/office/powerpoint/2010/main">
    <mc:Choice Requires="p14">
      <p:transition spd="slow" p14:dur="2000" advTm="34991"/>
    </mc:Choice>
    <mc:Fallback xmlns="">
      <p:transition spd="slow" advTm="34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3" grpId="0" animBg="1"/>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4"/>
          <a:srcRect t="9631" r="79006" b="53541"/>
          <a:stretch/>
        </p:blipFill>
        <p:spPr bwMode="auto">
          <a:xfrm>
            <a:off x="3470788" y="993057"/>
            <a:ext cx="4434348" cy="4689987"/>
          </a:xfrm>
          <a:prstGeom prst="rect">
            <a:avLst/>
          </a:prstGeom>
          <a:ln>
            <a:noFill/>
          </a:ln>
          <a:extLst>
            <a:ext uri="{53640926-AAD7-44D8-BBD7-CCE9431645EC}">
              <a14:shadowObscured xmlns:a14="http://schemas.microsoft.com/office/drawing/2010/main"/>
            </a:ext>
          </a:extLst>
        </p:spPr>
      </p:pic>
      <p:sp>
        <p:nvSpPr>
          <p:cNvPr id="6" name="Oval 5"/>
          <p:cNvSpPr/>
          <p:nvPr/>
        </p:nvSpPr>
        <p:spPr>
          <a:xfrm>
            <a:off x="5250426" y="4473677"/>
            <a:ext cx="2123767" cy="54077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70056320"/>
      </p:ext>
    </p:extLst>
  </p:cSld>
  <p:clrMapOvr>
    <a:masterClrMapping/>
  </p:clrMapOvr>
  <mc:AlternateContent xmlns:mc="http://schemas.openxmlformats.org/markup-compatibility/2006" xmlns:p14="http://schemas.microsoft.com/office/powerpoint/2010/main">
    <mc:Choice Requires="p14">
      <p:transition spd="slow" p14:dur="2000" advTm="15576"/>
    </mc:Choice>
    <mc:Fallback xmlns="">
      <p:transition spd="slow" advTm="15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5"/>
          <a:srcRect l="29968" t="23362" r="30128" b="54701"/>
          <a:stretch/>
        </p:blipFill>
        <p:spPr bwMode="auto">
          <a:xfrm>
            <a:off x="2281083" y="737420"/>
            <a:ext cx="7826477" cy="5712542"/>
          </a:xfrm>
          <a:prstGeom prst="rect">
            <a:avLst/>
          </a:prstGeom>
          <a:ln>
            <a:noFill/>
          </a:ln>
          <a:extLst>
            <a:ext uri="{53640926-AAD7-44D8-BBD7-CCE9431645EC}">
              <a14:shadowObscured xmlns:a14="http://schemas.microsoft.com/office/drawing/2010/main"/>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97329197"/>
      </p:ext>
    </p:extLst>
  </p:cSld>
  <p:clrMapOvr>
    <a:masterClrMapping/>
  </p:clrMapOvr>
  <mc:AlternateContent xmlns:mc="http://schemas.openxmlformats.org/markup-compatibility/2006" xmlns:p14="http://schemas.microsoft.com/office/powerpoint/2010/main">
    <mc:Choice Requires="p14">
      <p:transition spd="slow" p14:dur="2000" advTm="16340"/>
    </mc:Choice>
    <mc:Fallback xmlns="">
      <p:transition spd="slow" advTm="16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5"/>
          <a:srcRect l="17628" t="9402" r="19231" b="7692"/>
          <a:stretch/>
        </p:blipFill>
        <p:spPr bwMode="auto">
          <a:xfrm>
            <a:off x="2753032" y="1504335"/>
            <a:ext cx="6843251" cy="4237703"/>
          </a:xfrm>
          <a:prstGeom prst="rect">
            <a:avLst/>
          </a:prstGeom>
          <a:ln>
            <a:noFill/>
          </a:ln>
          <a:extLst>
            <a:ext uri="{53640926-AAD7-44D8-BBD7-CCE9431645EC}">
              <a14:shadowObscured xmlns:a14="http://schemas.microsoft.com/office/drawing/2010/main"/>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88749643"/>
      </p:ext>
    </p:extLst>
  </p:cSld>
  <p:clrMapOvr>
    <a:masterClrMapping/>
  </p:clrMapOvr>
  <mc:AlternateContent xmlns:mc="http://schemas.openxmlformats.org/markup-compatibility/2006" xmlns:p14="http://schemas.microsoft.com/office/powerpoint/2010/main">
    <mc:Choice Requires="p14">
      <p:transition spd="slow" p14:dur="2000" advTm="20932"/>
    </mc:Choice>
    <mc:Fallback xmlns="">
      <p:transition spd="slow" advTm="20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5"/>
          <a:srcRect l="2211" t="9402" r="3525" b="6837"/>
          <a:stretch/>
        </p:blipFill>
        <p:spPr bwMode="auto">
          <a:xfrm>
            <a:off x="1474839" y="1111045"/>
            <a:ext cx="9635613" cy="4778478"/>
          </a:xfrm>
          <a:prstGeom prst="rect">
            <a:avLst/>
          </a:prstGeom>
          <a:ln>
            <a:noFill/>
          </a:ln>
          <a:extLst>
            <a:ext uri="{53640926-AAD7-44D8-BBD7-CCE9431645EC}">
              <a14:shadowObscured xmlns:a14="http://schemas.microsoft.com/office/drawing/2010/main"/>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28099289"/>
      </p:ext>
    </p:extLst>
  </p:cSld>
  <p:clrMapOvr>
    <a:masterClrMapping/>
  </p:clrMapOvr>
  <mc:AlternateContent xmlns:mc="http://schemas.openxmlformats.org/markup-compatibility/2006">
    <mc:Choice xmlns:p14="http://schemas.microsoft.com/office/powerpoint/2010/main" Requires="p14">
      <p:transition spd="slow" p14:dur="2000" advTm="35416"/>
    </mc:Choice>
    <mc:Fallback>
      <p:transition spd="slow" advTm="35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6"/>
          <a:srcRect l="28846" t="22792" r="28846" b="45584"/>
          <a:stretch/>
        </p:blipFill>
        <p:spPr bwMode="auto">
          <a:xfrm>
            <a:off x="2890685" y="265470"/>
            <a:ext cx="7649496" cy="3097161"/>
          </a:xfrm>
          <a:prstGeom prst="rect">
            <a:avLst/>
          </a:prstGeom>
          <a:ln>
            <a:noFill/>
          </a:ln>
          <a:extLst>
            <a:ext uri="{53640926-AAD7-44D8-BBD7-CCE9431645EC}">
              <a14:shadowObscured xmlns:a14="http://schemas.microsoft.com/office/drawing/2010/main"/>
            </a:ext>
          </a:extLst>
        </p:spPr>
      </p:pic>
      <p:pic>
        <p:nvPicPr>
          <p:cNvPr id="3" name="Picture 2"/>
          <p:cNvPicPr/>
          <p:nvPr/>
        </p:nvPicPr>
        <p:blipFill rotWithShape="1">
          <a:blip r:embed="rId7"/>
          <a:srcRect l="29006" t="23362" r="29808" b="46439"/>
          <a:stretch/>
        </p:blipFill>
        <p:spPr bwMode="auto">
          <a:xfrm>
            <a:off x="2762865" y="3362631"/>
            <a:ext cx="7777316" cy="3495367"/>
          </a:xfrm>
          <a:prstGeom prst="rect">
            <a:avLst/>
          </a:prstGeom>
          <a:ln>
            <a:noFill/>
          </a:ln>
          <a:extLst>
            <a:ext uri="{53640926-AAD7-44D8-BBD7-CCE9431645EC}">
              <a14:shadowObscured xmlns:a14="http://schemas.microsoft.com/office/drawing/2010/main"/>
            </a:ext>
          </a:extLst>
        </p:spPr>
      </p:pic>
      <p:sp>
        <p:nvSpPr>
          <p:cNvPr id="4" name="Oval 3"/>
          <p:cNvSpPr/>
          <p:nvPr/>
        </p:nvSpPr>
        <p:spPr>
          <a:xfrm>
            <a:off x="3032911" y="2353901"/>
            <a:ext cx="1113575" cy="58847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p:cNvSpPr/>
          <p:nvPr/>
        </p:nvSpPr>
        <p:spPr>
          <a:xfrm>
            <a:off x="2890685" y="5676523"/>
            <a:ext cx="1002305" cy="70616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5810865" y="157316"/>
            <a:ext cx="1828800" cy="560439"/>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p:cNvSpPr/>
          <p:nvPr/>
        </p:nvSpPr>
        <p:spPr>
          <a:xfrm>
            <a:off x="5810865" y="3165987"/>
            <a:ext cx="1700981" cy="648929"/>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41543363"/>
      </p:ext>
    </p:extLst>
  </p:cSld>
  <p:clrMapOvr>
    <a:masterClrMapping/>
  </p:clrMapOvr>
  <mc:AlternateContent xmlns:mc="http://schemas.openxmlformats.org/markup-compatibility/2006" xmlns:p14="http://schemas.microsoft.com/office/powerpoint/2010/main">
    <mc:Choice Requires="p14">
      <p:transition spd="slow" p14:dur="2000" advTm="28461"/>
    </mc:Choice>
    <mc:Fallback xmlns="">
      <p:transition spd="slow" advTm="28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4"/>
          <a:srcRect l="16346" t="7407" r="15705" b="48718"/>
          <a:stretch/>
        </p:blipFill>
        <p:spPr bwMode="auto">
          <a:xfrm>
            <a:off x="1995948" y="1297858"/>
            <a:ext cx="8888362" cy="4395019"/>
          </a:xfrm>
          <a:prstGeom prst="rect">
            <a:avLst/>
          </a:prstGeom>
          <a:ln>
            <a:noFill/>
          </a:ln>
          <a:extLst>
            <a:ext uri="{53640926-AAD7-44D8-BBD7-CCE9431645EC}">
              <a14:shadowObscured xmlns:a14="http://schemas.microsoft.com/office/drawing/2010/main"/>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6086437"/>
      </p:ext>
    </p:extLst>
  </p:cSld>
  <p:clrMapOvr>
    <a:masterClrMapping/>
  </p:clrMapOvr>
  <mc:AlternateContent xmlns:mc="http://schemas.openxmlformats.org/markup-compatibility/2006">
    <mc:Choice xmlns:p14="http://schemas.microsoft.com/office/powerpoint/2010/main" Requires="p14">
      <p:transition spd="slow" p14:dur="2000" advTm="14135"/>
    </mc:Choice>
    <mc:Fallback>
      <p:transition spd="slow" advTm="14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1325563"/>
          </a:xfrm>
        </p:spPr>
        <p:txBody>
          <a:bodyPr/>
          <a:lstStyle/>
          <a:p>
            <a:pPr algn="ctr"/>
            <a:r>
              <a:rPr lang="en-CA" dirty="0" smtClean="0"/>
              <a:t>dcm.utoronto.ca</a:t>
            </a:r>
            <a:endParaRPr lang="en-CA" dirty="0"/>
          </a:p>
        </p:txBody>
      </p:sp>
      <p:pic>
        <p:nvPicPr>
          <p:cNvPr id="4" name="Content Placeholder 3" descr="Enquête: bijstand en hulp • Tilburgers.nl - Nieuws uit Tilburg"/>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2206752" y="2090738"/>
            <a:ext cx="6986016" cy="3819525"/>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225238"/>
      </p:ext>
    </p:extLst>
  </p:cSld>
  <p:clrMapOvr>
    <a:masterClrMapping/>
  </p:clrMapOvr>
  <mc:AlternateContent xmlns:mc="http://schemas.openxmlformats.org/markup-compatibility/2006">
    <mc:Choice xmlns:p14="http://schemas.microsoft.com/office/powerpoint/2010/main" Requires="p14">
      <p:transition spd="slow" p14:dur="2000" advTm="11848"/>
    </mc:Choice>
    <mc:Fallback>
      <p:transition spd="slow" advTm="11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srcRect t="9631" r="79006" b="53541"/>
          <a:stretch/>
        </p:blipFill>
        <p:spPr bwMode="auto">
          <a:xfrm>
            <a:off x="1632155" y="865239"/>
            <a:ext cx="4149213" cy="4827637"/>
          </a:xfrm>
          <a:prstGeom prst="rect">
            <a:avLst/>
          </a:prstGeom>
          <a:ln>
            <a:noFill/>
          </a:ln>
          <a:extLst>
            <a:ext uri="{53640926-AAD7-44D8-BBD7-CCE9431645EC}">
              <a14:shadowObscured xmlns:a14="http://schemas.microsoft.com/office/drawing/2010/main"/>
            </a:ext>
          </a:extLst>
        </p:spPr>
      </p:pic>
      <p:sp>
        <p:nvSpPr>
          <p:cNvPr id="6" name="Oval 5"/>
          <p:cNvSpPr/>
          <p:nvPr/>
        </p:nvSpPr>
        <p:spPr>
          <a:xfrm>
            <a:off x="3097162" y="2359743"/>
            <a:ext cx="2143432" cy="452284"/>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p:cNvPicPr/>
          <p:nvPr/>
        </p:nvPicPr>
        <p:blipFill rotWithShape="1">
          <a:blip r:embed="rId3"/>
          <a:srcRect l="27083" t="21368" r="51763" b="60114"/>
          <a:stretch/>
        </p:blipFill>
        <p:spPr bwMode="auto">
          <a:xfrm>
            <a:off x="5467350" y="2290917"/>
            <a:ext cx="4148598" cy="24580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1731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3397" t="22222" r="23878" b="37891"/>
          <a:stretch/>
        </p:blipFill>
        <p:spPr bwMode="auto">
          <a:xfrm>
            <a:off x="2585884" y="1101213"/>
            <a:ext cx="6971071" cy="4866967"/>
          </a:xfrm>
          <a:prstGeom prst="rect">
            <a:avLst/>
          </a:prstGeom>
          <a:ln>
            <a:noFill/>
          </a:ln>
          <a:extLst>
            <a:ext uri="{53640926-AAD7-44D8-BBD7-CCE9431645EC}">
              <a14:shadowObscured xmlns:a14="http://schemas.microsoft.com/office/drawing/2010/main"/>
            </a:ext>
          </a:extLst>
        </p:spPr>
      </p:pic>
      <p:sp>
        <p:nvSpPr>
          <p:cNvPr id="3" name="Rectangle 2"/>
          <p:cNvSpPr/>
          <p:nvPr/>
        </p:nvSpPr>
        <p:spPr>
          <a:xfrm flipH="1">
            <a:off x="3270700" y="2373016"/>
            <a:ext cx="1438952" cy="76347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58231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CA" sz="6000" b="1" dirty="0" smtClean="0"/>
              <a:t>How to Log into LARS</a:t>
            </a:r>
            <a:endParaRPr lang="en-CA" sz="6000" b="1" dirty="0"/>
          </a:p>
        </p:txBody>
      </p:sp>
      <p:sp>
        <p:nvSpPr>
          <p:cNvPr id="8" name="Content Placeholder 7"/>
          <p:cNvSpPr>
            <a:spLocks noGrp="1"/>
          </p:cNvSpPr>
          <p:nvPr>
            <p:ph idx="1"/>
          </p:nvPr>
        </p:nvSpPr>
        <p:spPr>
          <a:xfrm>
            <a:off x="838200" y="1904283"/>
            <a:ext cx="10515600" cy="4351338"/>
          </a:xfrm>
        </p:spPr>
        <p:txBody>
          <a:bodyPr/>
          <a:lstStyle/>
          <a:p>
            <a:r>
              <a:rPr lang="en-CA" dirty="0" smtClean="0"/>
              <a:t>Using Chrome or Firefox enter the LARS URL </a:t>
            </a:r>
            <a:r>
              <a:rPr lang="en-CA" dirty="0" smtClean="0">
                <a:solidFill>
                  <a:srgbClr val="FF0000"/>
                </a:solidFill>
              </a:rPr>
              <a:t>lars.dcm.utoronto.ca</a:t>
            </a:r>
          </a:p>
          <a:p>
            <a:r>
              <a:rPr lang="en-CA" dirty="0" smtClean="0"/>
              <a:t>Enter your UTOR ID</a:t>
            </a:r>
          </a:p>
          <a:p>
            <a:r>
              <a:rPr lang="en-CA" dirty="0" smtClean="0"/>
              <a:t>Enter your password</a:t>
            </a:r>
          </a:p>
          <a:p>
            <a:r>
              <a:rPr lang="en-CA" dirty="0" smtClean="0"/>
              <a:t>Click on “Log In”</a:t>
            </a:r>
          </a:p>
          <a:p>
            <a:r>
              <a:rPr lang="en-CA" dirty="0" smtClean="0"/>
              <a:t>Land on the LARS </a:t>
            </a:r>
            <a:r>
              <a:rPr lang="en-CA" dirty="0" err="1" smtClean="0"/>
              <a:t>eAnimal</a:t>
            </a:r>
            <a:r>
              <a:rPr lang="en-CA" dirty="0" smtClean="0"/>
              <a:t> Ordering Page</a:t>
            </a:r>
            <a:endParaRPr lang="en-CA"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0123130"/>
      </p:ext>
    </p:extLst>
  </p:cSld>
  <p:clrMapOvr>
    <a:masterClrMapping/>
  </p:clrMapOvr>
  <mc:AlternateContent xmlns:mc="http://schemas.openxmlformats.org/markup-compatibility/2006" xmlns:p14="http://schemas.microsoft.com/office/powerpoint/2010/main">
    <mc:Choice Requires="p14">
      <p:transition spd="slow" p14:dur="2000" advTm="17468"/>
    </mc:Choice>
    <mc:Fallback xmlns="">
      <p:transition spd="slow" advTm="17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7083" t="22507" r="26763" b="31909"/>
          <a:stretch/>
        </p:blipFill>
        <p:spPr bwMode="auto">
          <a:xfrm>
            <a:off x="3254477" y="1061884"/>
            <a:ext cx="5486400" cy="3129116"/>
          </a:xfrm>
          <a:prstGeom prst="rect">
            <a:avLst/>
          </a:prstGeom>
          <a:ln>
            <a:noFill/>
          </a:ln>
          <a:extLst>
            <a:ext uri="{53640926-AAD7-44D8-BBD7-CCE9431645EC}">
              <a14:shadowObscured xmlns:a14="http://schemas.microsoft.com/office/drawing/2010/main"/>
            </a:ext>
          </a:extLst>
        </p:spPr>
      </p:pic>
      <p:sp>
        <p:nvSpPr>
          <p:cNvPr id="3" name="Title 2"/>
          <p:cNvSpPr>
            <a:spLocks noGrp="1"/>
          </p:cNvSpPr>
          <p:nvPr>
            <p:ph type="title"/>
          </p:nvPr>
        </p:nvSpPr>
        <p:spPr>
          <a:xfrm>
            <a:off x="831850" y="914400"/>
            <a:ext cx="10515600" cy="3648075"/>
          </a:xfrm>
        </p:spPr>
        <p:txBody>
          <a:bodyPr/>
          <a:lstStyle/>
          <a:p>
            <a:endParaRPr lang="en-CA" dirty="0"/>
          </a:p>
        </p:txBody>
      </p:sp>
      <p:sp>
        <p:nvSpPr>
          <p:cNvPr id="4" name="Text Placeholder 3"/>
          <p:cNvSpPr>
            <a:spLocks noGrp="1"/>
          </p:cNvSpPr>
          <p:nvPr>
            <p:ph type="body" idx="1"/>
          </p:nvPr>
        </p:nvSpPr>
        <p:spPr/>
        <p:txBody>
          <a:bodyPr>
            <a:normAutofit/>
          </a:bodyPr>
          <a:lstStyle/>
          <a:p>
            <a:pPr algn="ctr"/>
            <a:r>
              <a:rPr lang="en-CA" dirty="0"/>
              <a:t>For animals being exported to another University use the external transfer. </a:t>
            </a:r>
          </a:p>
          <a:p>
            <a:pPr algn="ctr"/>
            <a:r>
              <a:rPr lang="en-CA" dirty="0"/>
              <a:t>For animal being imported from another University use the animal requisition. </a:t>
            </a:r>
          </a:p>
        </p:txBody>
      </p:sp>
    </p:spTree>
    <p:extLst>
      <p:ext uri="{BB962C8B-B14F-4D97-AF65-F5344CB8AC3E}">
        <p14:creationId xmlns:p14="http://schemas.microsoft.com/office/powerpoint/2010/main" val="1736399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0" y="1122363"/>
            <a:ext cx="9144000" cy="2387600"/>
          </a:xfrm>
        </p:spPr>
        <p:txBody>
          <a:bodyPr>
            <a:normAutofit fontScale="90000"/>
          </a:bodyPr>
          <a:lstStyle/>
          <a:p>
            <a:r>
              <a:rPr lang="en-CA" b="1" dirty="0" smtClean="0">
                <a:latin typeface="Book Antiqua" panose="02040602050305030304" pitchFamily="18" charset="0"/>
              </a:rPr>
              <a:t/>
            </a:r>
            <a:br>
              <a:rPr lang="en-CA" b="1" dirty="0" smtClean="0">
                <a:latin typeface="Book Antiqua" panose="02040602050305030304" pitchFamily="18" charset="0"/>
              </a:rPr>
            </a:br>
            <a:r>
              <a:rPr lang="en-CA" b="1" dirty="0">
                <a:latin typeface="Book Antiqua" panose="02040602050305030304" pitchFamily="18" charset="0"/>
              </a:rPr>
              <a:t/>
            </a:r>
            <a:br>
              <a:rPr lang="en-CA" b="1" dirty="0">
                <a:latin typeface="Book Antiqua" panose="02040602050305030304" pitchFamily="18" charset="0"/>
              </a:rPr>
            </a:br>
            <a:r>
              <a:rPr lang="en-CA" b="1" dirty="0" smtClean="0">
                <a:latin typeface="Book Antiqua" panose="02040602050305030304" pitchFamily="18" charset="0"/>
              </a:rPr>
              <a:t/>
            </a:r>
            <a:br>
              <a:rPr lang="en-CA" b="1" dirty="0" smtClean="0">
                <a:latin typeface="Book Antiqua" panose="02040602050305030304" pitchFamily="18" charset="0"/>
              </a:rPr>
            </a:br>
            <a:r>
              <a:rPr lang="en-CA" b="1" dirty="0" smtClean="0">
                <a:latin typeface="Book Antiqua" panose="02040602050305030304" pitchFamily="18" charset="0"/>
              </a:rPr>
              <a:t>dcm.utoronto.ca</a:t>
            </a:r>
            <a:endParaRPr lang="en-CA" b="1" dirty="0">
              <a:latin typeface="Book Antiqua" panose="02040602050305030304" pitchFamily="18" charset="0"/>
            </a:endParaRPr>
          </a:p>
        </p:txBody>
      </p:sp>
      <p:pic>
        <p:nvPicPr>
          <p:cNvPr id="5" name="Picture 4" descr="Question marks cutie mark by The-Smiling-Pony on DeviantAr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203" y="80963"/>
            <a:ext cx="8780558" cy="68580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90056376"/>
      </p:ext>
    </p:extLst>
  </p:cSld>
  <p:clrMapOvr>
    <a:masterClrMapping/>
  </p:clrMapOvr>
  <mc:AlternateContent xmlns:mc="http://schemas.openxmlformats.org/markup-compatibility/2006" xmlns:p14="http://schemas.microsoft.com/office/powerpoint/2010/main">
    <mc:Choice Requires="p14">
      <p:transition spd="slow" p14:dur="2000" advTm="17894"/>
    </mc:Choice>
    <mc:Fallback xmlns="">
      <p:transition spd="slow" advTm="17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4"/>
          <a:srcRect t="9631" r="79006" b="53541"/>
          <a:stretch/>
        </p:blipFill>
        <p:spPr bwMode="auto">
          <a:xfrm>
            <a:off x="3470788" y="993057"/>
            <a:ext cx="4434348" cy="4689987"/>
          </a:xfrm>
          <a:prstGeom prst="rect">
            <a:avLst/>
          </a:prstGeom>
          <a:ln>
            <a:noFill/>
          </a:ln>
          <a:extLst>
            <a:ext uri="{53640926-AAD7-44D8-BBD7-CCE9431645EC}">
              <a14:shadowObscured xmlns:a14="http://schemas.microsoft.com/office/drawing/2010/main"/>
            </a:ext>
          </a:extLst>
        </p:spPr>
      </p:pic>
      <p:sp>
        <p:nvSpPr>
          <p:cNvPr id="6" name="Oval 5"/>
          <p:cNvSpPr/>
          <p:nvPr/>
        </p:nvSpPr>
        <p:spPr>
          <a:xfrm>
            <a:off x="5250426" y="5093109"/>
            <a:ext cx="2123767" cy="58993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8320119"/>
      </p:ext>
    </p:extLst>
  </p:cSld>
  <p:clrMapOvr>
    <a:masterClrMapping/>
  </p:clrMapOvr>
  <mc:AlternateContent xmlns:mc="http://schemas.openxmlformats.org/markup-compatibility/2006" xmlns:p14="http://schemas.microsoft.com/office/powerpoint/2010/main">
    <mc:Choice Requires="p14">
      <p:transition spd="slow" p14:dur="2000" advTm="2605"/>
    </mc:Choice>
    <mc:Fallback xmlns="">
      <p:transition spd="slow" advTm="2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36859" t="22222" r="30609" b="30199"/>
          <a:stretch/>
        </p:blipFill>
        <p:spPr bwMode="auto">
          <a:xfrm>
            <a:off x="2817341" y="1433384"/>
            <a:ext cx="7166919" cy="45472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131998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29006" t="25926" r="29487" b="8832"/>
          <a:stretch/>
        </p:blipFill>
        <p:spPr bwMode="auto">
          <a:xfrm>
            <a:off x="2615382" y="983226"/>
            <a:ext cx="7315200" cy="4817806"/>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3195484" y="3362632"/>
            <a:ext cx="1022555" cy="186813"/>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8534400" y="2939846"/>
            <a:ext cx="1268361" cy="285135"/>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579210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4321" t="20798" r="11199" b="18518"/>
          <a:stretch/>
        </p:blipFill>
        <p:spPr bwMode="auto">
          <a:xfrm>
            <a:off x="1754659" y="1161535"/>
            <a:ext cx="9341709" cy="46461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26798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42582544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46807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6731" t="10256" r="8333" b="25071"/>
          <a:stretch/>
        </p:blipFill>
        <p:spPr bwMode="auto">
          <a:xfrm>
            <a:off x="1828800" y="1408670"/>
            <a:ext cx="8007178" cy="41024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17744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Wi-Com </a:t>
            </a:r>
            <a:r>
              <a:rPr lang="en-CA" dirty="0" err="1"/>
              <a:t>Sensus</a:t>
            </a:r>
            <a:endParaRPr lang="en-CA" dirty="0"/>
          </a:p>
        </p:txBody>
      </p:sp>
      <p:sp>
        <p:nvSpPr>
          <p:cNvPr id="3" name="Content Placeholder 2"/>
          <p:cNvSpPr>
            <a:spLocks noGrp="1"/>
          </p:cNvSpPr>
          <p:nvPr>
            <p:ph idx="1"/>
          </p:nvPr>
        </p:nvSpPr>
        <p:spPr/>
        <p:txBody>
          <a:bodyPr/>
          <a:lstStyle/>
          <a:p>
            <a:r>
              <a:rPr lang="en-CA" dirty="0"/>
              <a:t>Utilizes RFID tags embedded in cage card stock</a:t>
            </a:r>
          </a:p>
          <a:p>
            <a:r>
              <a:rPr lang="en-CA" dirty="0"/>
              <a:t>Manages check-in, check-out of animal cages with RFID tag or bar code</a:t>
            </a:r>
          </a:p>
          <a:p>
            <a:r>
              <a:rPr lang="en-CA" dirty="0"/>
              <a:t>Census of cages using wireless technology &amp; hand held RFID scanner</a:t>
            </a:r>
          </a:p>
          <a:p>
            <a:pPr marL="0" indent="0">
              <a:buNone/>
            </a:pPr>
            <a:endParaRPr lang="en-CA" dirty="0"/>
          </a:p>
          <a:p>
            <a:pPr marL="0" indent="0">
              <a:buNone/>
            </a:pPr>
            <a:endParaRPr lang="en-CA" dirty="0"/>
          </a:p>
        </p:txBody>
      </p:sp>
    </p:spTree>
    <p:extLst>
      <p:ext uri="{BB962C8B-B14F-4D97-AF65-F5344CB8AC3E}">
        <p14:creationId xmlns:p14="http://schemas.microsoft.com/office/powerpoint/2010/main" val="3152295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Wi-Com </a:t>
            </a:r>
            <a:r>
              <a:rPr lang="en-CA" dirty="0" err="1"/>
              <a:t>Sensus</a:t>
            </a:r>
            <a:endParaRPr lang="en-CA" dirty="0"/>
          </a:p>
        </p:txBody>
      </p:sp>
      <p:sp>
        <p:nvSpPr>
          <p:cNvPr id="3" name="Content Placeholder 2"/>
          <p:cNvSpPr>
            <a:spLocks noGrp="1"/>
          </p:cNvSpPr>
          <p:nvPr>
            <p:ph idx="1"/>
          </p:nvPr>
        </p:nvSpPr>
        <p:spPr/>
        <p:txBody>
          <a:bodyPr/>
          <a:lstStyle/>
          <a:p>
            <a:r>
              <a:rPr lang="en-CA" dirty="0"/>
              <a:t>Show a picture of the cage card, show bar code, </a:t>
            </a:r>
            <a:r>
              <a:rPr lang="en-CA" dirty="0" err="1"/>
              <a:t>rfid</a:t>
            </a:r>
            <a:r>
              <a:rPr lang="en-CA" dirty="0"/>
              <a:t> tag embedded in the cage card</a:t>
            </a:r>
          </a:p>
          <a:p>
            <a:r>
              <a:rPr lang="en-CA" dirty="0"/>
              <a:t>9 digit order number</a:t>
            </a:r>
          </a:p>
          <a:p>
            <a:r>
              <a:rPr lang="en-CA" dirty="0"/>
              <a:t>Differences in the new system, daily census, animal numbers</a:t>
            </a:r>
          </a:p>
          <a:p>
            <a:r>
              <a:rPr lang="en-CA" dirty="0"/>
              <a:t>Everything funnels from AUP</a:t>
            </a:r>
          </a:p>
        </p:txBody>
      </p:sp>
    </p:spTree>
    <p:extLst>
      <p:ext uri="{BB962C8B-B14F-4D97-AF65-F5344CB8AC3E}">
        <p14:creationId xmlns:p14="http://schemas.microsoft.com/office/powerpoint/2010/main" val="16937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Animal Use Protocol Information</a:t>
            </a:r>
            <a:endParaRPr lang="en-CA" dirty="0"/>
          </a:p>
        </p:txBody>
      </p:sp>
      <p:pic>
        <p:nvPicPr>
          <p:cNvPr id="5" name="Picture 4" descr="Team:Manchester/Project/Protocols - 2016.igem.or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2073035"/>
            <a:ext cx="10058400" cy="343785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9433764"/>
      </p:ext>
    </p:extLst>
  </p:cSld>
  <p:clrMapOvr>
    <a:masterClrMapping/>
  </p:clrMapOvr>
  <mc:AlternateContent xmlns:mc="http://schemas.openxmlformats.org/markup-compatibility/2006" xmlns:p14="http://schemas.microsoft.com/office/powerpoint/2010/main">
    <mc:Choice Requires="p14">
      <p:transition spd="slow" p14:dur="2000" advTm="17824"/>
    </mc:Choice>
    <mc:Fallback xmlns="">
      <p:transition spd="slow" advTm="17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42148" t="16524" r="41026" b="34758"/>
          <a:stretch/>
        </p:blipFill>
        <p:spPr bwMode="auto">
          <a:xfrm>
            <a:off x="1406013" y="717755"/>
            <a:ext cx="3254477" cy="5171768"/>
          </a:xfrm>
          <a:prstGeom prst="rect">
            <a:avLst/>
          </a:prstGeom>
          <a:ln>
            <a:noFill/>
          </a:ln>
          <a:extLst>
            <a:ext uri="{53640926-AAD7-44D8-BBD7-CCE9431645EC}">
              <a14:shadowObscured xmlns:a14="http://schemas.microsoft.com/office/drawing/2010/main"/>
            </a:ext>
          </a:extLst>
        </p:spPr>
      </p:pic>
      <p:sp>
        <p:nvSpPr>
          <p:cNvPr id="5" name="Oval 4"/>
          <p:cNvSpPr/>
          <p:nvPr/>
        </p:nvSpPr>
        <p:spPr>
          <a:xfrm>
            <a:off x="2015613" y="1130710"/>
            <a:ext cx="2133600" cy="55060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2123768" y="1946787"/>
            <a:ext cx="993058" cy="27530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1858298" y="5397910"/>
            <a:ext cx="2005779" cy="49161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p:cNvPicPr/>
          <p:nvPr/>
        </p:nvPicPr>
        <p:blipFill rotWithShape="1">
          <a:blip r:embed="rId3"/>
          <a:srcRect l="55448" t="8262" r="27725" b="45299"/>
          <a:stretch/>
        </p:blipFill>
        <p:spPr bwMode="auto">
          <a:xfrm>
            <a:off x="6980905" y="1002890"/>
            <a:ext cx="3628102" cy="5024283"/>
          </a:xfrm>
          <a:prstGeom prst="rect">
            <a:avLst/>
          </a:prstGeom>
          <a:ln>
            <a:noFill/>
          </a:ln>
          <a:extLst>
            <a:ext uri="{53640926-AAD7-44D8-BBD7-CCE9431645EC}">
              <a14:shadowObscured xmlns:a14="http://schemas.microsoft.com/office/drawing/2010/main"/>
            </a:ext>
          </a:extLst>
        </p:spPr>
      </p:pic>
      <p:sp>
        <p:nvSpPr>
          <p:cNvPr id="2" name="Oval 1"/>
          <p:cNvSpPr/>
          <p:nvPr/>
        </p:nvSpPr>
        <p:spPr>
          <a:xfrm>
            <a:off x="7924799" y="1002891"/>
            <a:ext cx="1877961" cy="67842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Oval 2"/>
          <p:cNvSpPr/>
          <p:nvPr/>
        </p:nvSpPr>
        <p:spPr>
          <a:xfrm>
            <a:off x="7629832" y="5545393"/>
            <a:ext cx="2231923" cy="55060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7148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Data Migration</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CA" dirty="0"/>
              <a:t>What we know for sure</a:t>
            </a:r>
          </a:p>
          <a:p>
            <a:pPr marL="0" indent="0">
              <a:buNone/>
            </a:pPr>
            <a:r>
              <a:rPr lang="en-CA" dirty="0"/>
              <a:t>       a.  &gt;95 % of animal numbers posted in MRAP don’t match up 	with inventory on hand</a:t>
            </a:r>
            <a:endParaRPr lang="en-CA" dirty="0">
              <a:cs typeface="Calibri"/>
            </a:endParaRPr>
          </a:p>
          <a:p>
            <a:pPr marL="0" indent="0">
              <a:buNone/>
            </a:pPr>
            <a:r>
              <a:rPr lang="en-CA" dirty="0"/>
              <a:t>       b.  Currently almost 9,000 cages of mice</a:t>
            </a:r>
          </a:p>
          <a:p>
            <a:pPr marL="0" indent="0">
              <a:buNone/>
            </a:pPr>
            <a:r>
              <a:rPr lang="en-CA" dirty="0"/>
              <a:t>       c.  More than 50% of the cages in DCM do not have an AUP number 	on the cage card.  </a:t>
            </a:r>
          </a:p>
          <a:p>
            <a:pPr marL="0" indent="0">
              <a:buNone/>
            </a:pPr>
            <a:r>
              <a:rPr lang="en-CA" dirty="0"/>
              <a:t>       d. There is a % of protocols that are expired and still have animals 	on hand</a:t>
            </a:r>
          </a:p>
        </p:txBody>
      </p:sp>
    </p:spTree>
    <p:extLst>
      <p:ext uri="{BB962C8B-B14F-4D97-AF65-F5344CB8AC3E}">
        <p14:creationId xmlns:p14="http://schemas.microsoft.com/office/powerpoint/2010/main" val="2190279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Text Placeholder 2"/>
          <p:cNvSpPr>
            <a:spLocks noGrp="1"/>
          </p:cNvSpPr>
          <p:nvPr>
            <p:ph type="body" idx="1"/>
          </p:nvPr>
        </p:nvSpPr>
        <p:spPr/>
        <p:txBody>
          <a:bodyPr/>
          <a:lstStyle/>
          <a:p>
            <a:endParaRPr lang="en-CA"/>
          </a:p>
        </p:txBody>
      </p:sp>
      <p:sp>
        <p:nvSpPr>
          <p:cNvPr id="4" name="Content Placeholder 3"/>
          <p:cNvSpPr>
            <a:spLocks noGrp="1"/>
          </p:cNvSpPr>
          <p:nvPr>
            <p:ph sz="half" idx="2"/>
          </p:nvPr>
        </p:nvSpPr>
        <p:spPr/>
        <p:txBody>
          <a:bodyPr/>
          <a:lstStyle/>
          <a:p>
            <a:endParaRPr lang="en-CA"/>
          </a:p>
        </p:txBody>
      </p:sp>
      <p:sp>
        <p:nvSpPr>
          <p:cNvPr id="5" name="Text Placeholder 4"/>
          <p:cNvSpPr>
            <a:spLocks noGrp="1"/>
          </p:cNvSpPr>
          <p:nvPr>
            <p:ph type="body" sz="quarter" idx="3"/>
          </p:nvPr>
        </p:nvSpPr>
        <p:spPr/>
        <p:txBody>
          <a:bodyPr/>
          <a:lstStyle/>
          <a:p>
            <a:endParaRPr lang="en-CA"/>
          </a:p>
        </p:txBody>
      </p:sp>
      <p:sp>
        <p:nvSpPr>
          <p:cNvPr id="6" name="Content Placeholder 5"/>
          <p:cNvSpPr>
            <a:spLocks noGrp="1"/>
          </p:cNvSpPr>
          <p:nvPr>
            <p:ph sz="quarter" idx="4"/>
          </p:nvPr>
        </p:nvSpPr>
        <p:spPr/>
        <p:txBody>
          <a:bodyPr/>
          <a:lstStyle/>
          <a:p>
            <a:endParaRPr lang="en-CA"/>
          </a:p>
        </p:txBody>
      </p:sp>
    </p:spTree>
    <p:extLst>
      <p:ext uri="{BB962C8B-B14F-4D97-AF65-F5344CB8AC3E}">
        <p14:creationId xmlns:p14="http://schemas.microsoft.com/office/powerpoint/2010/main" val="548309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5"/>
          <a:srcRect t="9631" r="79006" b="53541"/>
          <a:stretch/>
        </p:blipFill>
        <p:spPr bwMode="auto">
          <a:xfrm>
            <a:off x="3470788" y="993057"/>
            <a:ext cx="4434348" cy="4689987"/>
          </a:xfrm>
          <a:prstGeom prst="rect">
            <a:avLst/>
          </a:prstGeom>
          <a:ln>
            <a:noFill/>
          </a:ln>
          <a:extLst>
            <a:ext uri="{53640926-AAD7-44D8-BBD7-CCE9431645EC}">
              <a14:shadowObscured xmlns:a14="http://schemas.microsoft.com/office/drawing/2010/main"/>
            </a:ext>
          </a:extLst>
        </p:spPr>
      </p:pic>
      <p:sp>
        <p:nvSpPr>
          <p:cNvPr id="6" name="Oval 5"/>
          <p:cNvSpPr/>
          <p:nvPr/>
        </p:nvSpPr>
        <p:spPr>
          <a:xfrm>
            <a:off x="5250426" y="2664543"/>
            <a:ext cx="2123767" cy="91439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1308938"/>
      </p:ext>
    </p:extLst>
  </p:cSld>
  <p:clrMapOvr>
    <a:masterClrMapping/>
  </p:clrMapOvr>
  <mc:AlternateContent xmlns:mc="http://schemas.openxmlformats.org/markup-compatibility/2006" xmlns:p14="http://schemas.microsoft.com/office/powerpoint/2010/main">
    <mc:Choice Requires="p14">
      <p:transition spd="slow" p14:dur="2000" advTm="9706"/>
    </mc:Choice>
    <mc:Fallback xmlns="">
      <p:transition spd="slow" advTm="9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5"/>
          <a:srcRect t="10992" r="9097" b="25071"/>
          <a:stretch/>
        </p:blipFill>
        <p:spPr bwMode="auto">
          <a:xfrm>
            <a:off x="2841523" y="1514168"/>
            <a:ext cx="7167715" cy="4119716"/>
          </a:xfrm>
          <a:prstGeom prst="rect">
            <a:avLst/>
          </a:prstGeom>
          <a:ln>
            <a:noFill/>
          </a:ln>
          <a:extLst>
            <a:ext uri="{53640926-AAD7-44D8-BBD7-CCE9431645EC}">
              <a14:shadowObscured xmlns:a14="http://schemas.microsoft.com/office/drawing/2010/main"/>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520939"/>
      </p:ext>
    </p:extLst>
  </p:cSld>
  <p:clrMapOvr>
    <a:masterClrMapping/>
  </p:clrMapOvr>
  <mc:AlternateContent xmlns:mc="http://schemas.openxmlformats.org/markup-compatibility/2006" xmlns:p14="http://schemas.microsoft.com/office/powerpoint/2010/main">
    <mc:Choice Requires="p14">
      <p:transition spd="slow" p14:dur="2000" advTm="12034"/>
    </mc:Choice>
    <mc:Fallback xmlns="">
      <p:transition spd="slow" advTm="12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6"/>
          <a:srcRect l="26763" t="7977" r="27884" b="6553"/>
          <a:stretch/>
        </p:blipFill>
        <p:spPr bwMode="auto">
          <a:xfrm>
            <a:off x="2841523" y="904567"/>
            <a:ext cx="6853083" cy="5250427"/>
          </a:xfrm>
          <a:prstGeom prst="rect">
            <a:avLst/>
          </a:prstGeom>
          <a:ln>
            <a:noFill/>
          </a:ln>
          <a:extLst>
            <a:ext uri="{53640926-AAD7-44D8-BBD7-CCE9431645EC}">
              <a14:shadowObscured xmlns:a14="http://schemas.microsoft.com/office/drawing/2010/main"/>
            </a:ext>
          </a:extLst>
        </p:spPr>
      </p:pic>
      <p:sp>
        <p:nvSpPr>
          <p:cNvPr id="3" name="Rounded Rectangle 2"/>
          <p:cNvSpPr/>
          <p:nvPr/>
        </p:nvSpPr>
        <p:spPr>
          <a:xfrm>
            <a:off x="4532670" y="2222091"/>
            <a:ext cx="2320413" cy="294968"/>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ounded Rectangle 3"/>
          <p:cNvSpPr/>
          <p:nvPr/>
        </p:nvSpPr>
        <p:spPr>
          <a:xfrm>
            <a:off x="2841523" y="4552335"/>
            <a:ext cx="6725263" cy="717755"/>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1260665"/>
      </p:ext>
    </p:extLst>
  </p:cSld>
  <p:clrMapOvr>
    <a:masterClrMapping/>
  </p:clrMapOvr>
  <mc:AlternateContent xmlns:mc="http://schemas.openxmlformats.org/markup-compatibility/2006" xmlns:p14="http://schemas.microsoft.com/office/powerpoint/2010/main">
    <mc:Choice Requires="p14">
      <p:transition spd="slow" p14:dur="2000" advTm="25302"/>
    </mc:Choice>
    <mc:Fallback xmlns="">
      <p:transition spd="slow" advTm="25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5"/>
          <a:srcRect l="26602" t="24501" r="28365" b="21937"/>
          <a:stretch/>
        </p:blipFill>
        <p:spPr bwMode="auto">
          <a:xfrm>
            <a:off x="2910348" y="934066"/>
            <a:ext cx="5938683" cy="4847302"/>
          </a:xfrm>
          <a:prstGeom prst="rect">
            <a:avLst/>
          </a:prstGeom>
          <a:ln>
            <a:noFill/>
          </a:ln>
          <a:extLst>
            <a:ext uri="{53640926-AAD7-44D8-BBD7-CCE9431645EC}">
              <a14:shadowObscured xmlns:a14="http://schemas.microsoft.com/office/drawing/2010/main"/>
            </a:ext>
          </a:extLst>
        </p:spPr>
      </p:pic>
      <p:sp>
        <p:nvSpPr>
          <p:cNvPr id="3" name="Oval 2"/>
          <p:cNvSpPr/>
          <p:nvPr/>
        </p:nvSpPr>
        <p:spPr>
          <a:xfrm>
            <a:off x="3608439" y="2664542"/>
            <a:ext cx="806245" cy="42278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07915143"/>
      </p:ext>
    </p:extLst>
  </p:cSld>
  <p:clrMapOvr>
    <a:masterClrMapping/>
  </p:clrMapOvr>
  <mc:AlternateContent xmlns:mc="http://schemas.openxmlformats.org/markup-compatibility/2006" xmlns:p14="http://schemas.microsoft.com/office/powerpoint/2010/main">
    <mc:Choice Requires="p14">
      <p:transition spd="slow" p14:dur="2000" advTm="15136"/>
    </mc:Choice>
    <mc:Fallback xmlns="">
      <p:transition spd="slow" advTm="15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6"/>
          <a:srcRect l="29762" t="25586" r="30498" b="32435"/>
          <a:stretch/>
        </p:blipFill>
        <p:spPr bwMode="auto">
          <a:xfrm>
            <a:off x="688259" y="1366684"/>
            <a:ext cx="4739148" cy="4640826"/>
          </a:xfrm>
          <a:prstGeom prst="rect">
            <a:avLst/>
          </a:prstGeom>
          <a:ln>
            <a:noFill/>
          </a:ln>
          <a:extLst>
            <a:ext uri="{53640926-AAD7-44D8-BBD7-CCE9431645EC}">
              <a14:shadowObscured xmlns:a14="http://schemas.microsoft.com/office/drawing/2010/main"/>
            </a:ext>
          </a:extLst>
        </p:spPr>
      </p:pic>
      <p:pic>
        <p:nvPicPr>
          <p:cNvPr id="3" name="Picture 2"/>
          <p:cNvPicPr/>
          <p:nvPr/>
        </p:nvPicPr>
        <p:blipFill rotWithShape="1">
          <a:blip r:embed="rId7"/>
          <a:srcRect l="27906" t="31286" r="29581" b="43314"/>
          <a:stretch/>
        </p:blipFill>
        <p:spPr bwMode="auto">
          <a:xfrm>
            <a:off x="7207045" y="1612490"/>
            <a:ext cx="4503174" cy="3864078"/>
          </a:xfrm>
          <a:prstGeom prst="rect">
            <a:avLst/>
          </a:prstGeom>
          <a:ln>
            <a:noFill/>
          </a:ln>
          <a:extLst>
            <a:ext uri="{53640926-AAD7-44D8-BBD7-CCE9431645EC}">
              <a14:shadowObscured xmlns:a14="http://schemas.microsoft.com/office/drawing/2010/main"/>
            </a:ext>
          </a:extLst>
        </p:spPr>
      </p:pic>
      <p:sp>
        <p:nvSpPr>
          <p:cNvPr id="4" name="Right Arrow 3"/>
          <p:cNvSpPr/>
          <p:nvPr/>
        </p:nvSpPr>
        <p:spPr>
          <a:xfrm>
            <a:off x="5761703" y="3544529"/>
            <a:ext cx="978408"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p:cNvSpPr/>
          <p:nvPr/>
        </p:nvSpPr>
        <p:spPr>
          <a:xfrm>
            <a:off x="1877961" y="2566219"/>
            <a:ext cx="1140541" cy="57027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p:cNvSpPr/>
          <p:nvPr/>
        </p:nvSpPr>
        <p:spPr>
          <a:xfrm>
            <a:off x="7108723" y="1524000"/>
            <a:ext cx="1111045" cy="57027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7108723" y="2703871"/>
            <a:ext cx="1288025" cy="56043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3198210"/>
      </p:ext>
    </p:extLst>
  </p:cSld>
  <p:clrMapOvr>
    <a:masterClrMapping/>
  </p:clrMapOvr>
  <mc:AlternateContent xmlns:mc="http://schemas.openxmlformats.org/markup-compatibility/2006" xmlns:p14="http://schemas.microsoft.com/office/powerpoint/2010/main">
    <mc:Choice Requires="p14">
      <p:transition spd="slow" p14:dur="2000" advTm="22013"/>
    </mc:Choice>
    <mc:Fallback xmlns="">
      <p:transition spd="slow" advTm="22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5|3.2"/>
</p:tagLst>
</file>

<file path=ppt/tags/tag2.xml><?xml version="1.0" encoding="utf-8"?>
<p:tagLst xmlns:a="http://schemas.openxmlformats.org/drawingml/2006/main" xmlns:r="http://schemas.openxmlformats.org/officeDocument/2006/relationships" xmlns:p="http://schemas.openxmlformats.org/presentationml/2006/main">
  <p:tag name="TIMING" val="|3|2.6|1.6|1.6|1.9"/>
</p:tagLst>
</file>

<file path=ppt/tags/tag3.xml><?xml version="1.0" encoding="utf-8"?>
<p:tagLst xmlns:a="http://schemas.openxmlformats.org/drawingml/2006/main" xmlns:r="http://schemas.openxmlformats.org/officeDocument/2006/relationships" xmlns:p="http://schemas.openxmlformats.org/presentationml/2006/main">
  <p:tag name="TIMING" val="|3.7|2.2|4.1|5.4|1.6|3.9|6.7"/>
</p:tagLst>
</file>

<file path=ppt/tags/tag4.xml><?xml version="1.0" encoding="utf-8"?>
<p:tagLst xmlns:a="http://schemas.openxmlformats.org/drawingml/2006/main" xmlns:r="http://schemas.openxmlformats.org/officeDocument/2006/relationships" xmlns:p="http://schemas.openxmlformats.org/presentationml/2006/main">
  <p:tag name="TIMING" val="|1.9|3.9|12.2"/>
</p:tagLst>
</file>

<file path=ppt/tags/tag5.xml><?xml version="1.0" encoding="utf-8"?>
<p:tagLst xmlns:a="http://schemas.openxmlformats.org/drawingml/2006/main" xmlns:r="http://schemas.openxmlformats.org/officeDocument/2006/relationships" xmlns:p="http://schemas.openxmlformats.org/presentationml/2006/main">
  <p:tag name="TIMING" val="|4.7|5.8|4.9|2.2|8.8"/>
</p:tagLst>
</file>

<file path=ppt/tags/tag6.xml><?xml version="1.0" encoding="utf-8"?>
<p:tagLst xmlns:a="http://schemas.openxmlformats.org/drawingml/2006/main" xmlns:r="http://schemas.openxmlformats.org/officeDocument/2006/relationships" xmlns:p="http://schemas.openxmlformats.org/presentationml/2006/main">
  <p:tag name="TIMING" val="|5.5|4.6|6.9|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Book Antiqua"/>
        <a:ea typeface=""/>
        <a:cs typeface=""/>
      </a:majorFont>
      <a:minorFont>
        <a:latin typeface="Book Antiqu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2362</TotalTime>
  <Words>598</Words>
  <Application>Microsoft Office PowerPoint</Application>
  <PresentationFormat>Widescreen</PresentationFormat>
  <Paragraphs>80</Paragraphs>
  <Slides>42</Slides>
  <Notes>17</Notes>
  <HiddenSlides>0</HiddenSlides>
  <MMClips>29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Book Antiqua</vt:lpstr>
      <vt:lpstr>Calibri</vt:lpstr>
      <vt:lpstr>office theme</vt:lpstr>
      <vt:lpstr>How to Navigate the DCM LAB Animal Resource System (LARS)  Accounts/Invoices and Report Functions</vt:lpstr>
      <vt:lpstr>Items for Review</vt:lpstr>
      <vt:lpstr>How to Log into LARS</vt:lpstr>
      <vt:lpstr>Animal Use Protocol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Funding (Account)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dcm.utoronto.ca</vt:lpstr>
      <vt:lpstr>PowerPoint Presentation</vt:lpstr>
      <vt:lpstr>PowerPoint Presentation</vt:lpstr>
      <vt:lpstr>PowerPoint Presentation</vt:lpstr>
      <vt:lpstr>   dcm.utoronto.ca</vt:lpstr>
      <vt:lpstr>PowerPoint Presentation</vt:lpstr>
      <vt:lpstr>PowerPoint Presentation</vt:lpstr>
      <vt:lpstr>PowerPoint Presentation</vt:lpstr>
      <vt:lpstr>PowerPoint Presentation</vt:lpstr>
      <vt:lpstr>PowerPoint Presentation</vt:lpstr>
      <vt:lpstr>PowerPoint Presentation</vt:lpstr>
      <vt:lpstr>Wi-Com Sensus</vt:lpstr>
      <vt:lpstr>Wi-Com Sensus</vt:lpstr>
      <vt:lpstr>PowerPoint Presentation</vt:lpstr>
      <vt:lpstr>Data Migration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Parisien</dc:creator>
  <cp:lastModifiedBy>Karen Parisien</cp:lastModifiedBy>
  <cp:revision>148</cp:revision>
  <dcterms:created xsi:type="dcterms:W3CDTF">2013-07-15T20:26:40Z</dcterms:created>
  <dcterms:modified xsi:type="dcterms:W3CDTF">2018-10-21T15:57:34Z</dcterms:modified>
</cp:coreProperties>
</file>